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70" r:id="rId5"/>
    <p:sldId id="283" r:id="rId6"/>
    <p:sldId id="279" r:id="rId7"/>
    <p:sldId id="280" r:id="rId8"/>
    <p:sldId id="281" r:id="rId9"/>
    <p:sldId id="271" r:id="rId10"/>
    <p:sldId id="284" r:id="rId11"/>
    <p:sldId id="278" r:id="rId12"/>
    <p:sldId id="272" r:id="rId13"/>
    <p:sldId id="273" r:id="rId14"/>
    <p:sldId id="274" r:id="rId15"/>
    <p:sldId id="282" r:id="rId16"/>
    <p:sldId id="275" r:id="rId17"/>
    <p:sldId id="276" r:id="rId18"/>
    <p:sldId id="277" r:id="rId19"/>
    <p:sldId id="258" r:id="rId20"/>
    <p:sldId id="259" r:id="rId21"/>
    <p:sldId id="260" r:id="rId22"/>
    <p:sldId id="261" r:id="rId23"/>
    <p:sldId id="262" r:id="rId24"/>
    <p:sldId id="263" r:id="rId25"/>
    <p:sldId id="264" r:id="rId26"/>
    <p:sldId id="265" r:id="rId27"/>
    <p:sldId id="266" r:id="rId28"/>
    <p:sldId id="267" r:id="rId29"/>
    <p:sldId id="26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7/20/2018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7/20/2018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7/20/2018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Ley de Ohm</a:t>
            </a:r>
            <a:endParaRPr lang="es-CL" dirty="0"/>
          </a:p>
        </p:txBody>
      </p:sp>
      <p:sp>
        <p:nvSpPr>
          <p:cNvPr id="3" name="Subtítulo 2"/>
          <p:cNvSpPr>
            <a:spLocks noGrp="1"/>
          </p:cNvSpPr>
          <p:nvPr>
            <p:ph type="subTitle" idx="1"/>
          </p:nvPr>
        </p:nvSpPr>
        <p:spPr/>
        <p:txBody>
          <a:bodyPr/>
          <a:lstStyle/>
          <a:p>
            <a:r>
              <a:rPr lang="es-ES" dirty="0" smtClean="0"/>
              <a:t>Montoya.</a:t>
            </a:r>
            <a:endParaRPr lang="es-CL" dirty="0"/>
          </a:p>
        </p:txBody>
      </p:sp>
    </p:spTree>
    <p:extLst>
      <p:ext uri="{BB962C8B-B14F-4D97-AF65-F5344CB8AC3E}">
        <p14:creationId xmlns:p14="http://schemas.microsoft.com/office/powerpoint/2010/main" val="478433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65161" y="399244"/>
            <a:ext cx="10161431" cy="6117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16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26901" y="222161"/>
            <a:ext cx="9601200" cy="1485900"/>
          </a:xfrm>
        </p:spPr>
        <p:txBody>
          <a:bodyPr/>
          <a:lstStyle/>
          <a:p>
            <a:r>
              <a:rPr lang="es-ES" dirty="0" smtClean="0"/>
              <a:t>Ejemplo:</a:t>
            </a:r>
            <a:endParaRPr lang="es-CL" dirty="0"/>
          </a:p>
        </p:txBody>
      </p:sp>
      <p:pic>
        <p:nvPicPr>
          <p:cNvPr id="3074" name="Picture 2" descr="Resultado de imagen para ley de oh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2890" y="1030310"/>
            <a:ext cx="8912180" cy="5563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18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4023" y="273676"/>
            <a:ext cx="9601200" cy="1485900"/>
          </a:xfrm>
        </p:spPr>
        <p:txBody>
          <a:bodyPr/>
          <a:lstStyle/>
          <a:p>
            <a:r>
              <a:rPr lang="es-ES" dirty="0" smtClean="0"/>
              <a:t>Medición de la resistencia eléctrica.</a:t>
            </a:r>
            <a:endParaRPr lang="es-CL" dirty="0"/>
          </a:p>
        </p:txBody>
      </p:sp>
      <p:sp>
        <p:nvSpPr>
          <p:cNvPr id="3" name="Marcador de contenido 2"/>
          <p:cNvSpPr>
            <a:spLocks noGrp="1"/>
          </p:cNvSpPr>
          <p:nvPr>
            <p:ph idx="1"/>
          </p:nvPr>
        </p:nvSpPr>
        <p:spPr>
          <a:xfrm>
            <a:off x="1268569" y="1397357"/>
            <a:ext cx="9601200" cy="3581400"/>
          </a:xfrm>
        </p:spPr>
        <p:txBody>
          <a:bodyPr/>
          <a:lstStyle/>
          <a:p>
            <a:r>
              <a:rPr lang="es-CL" dirty="0"/>
              <a:t>MEDICION DE LA RESISTENCIA POR MEDIO DE UN amperímetro y un voltímetro: se utiliza un circuito en serie , que consiste en una resistencia , un amperímetro y una batería .La corriente se mide con un amperímetro (de baja resistencia) .La diferencia de potencial se mide conectando las terminales de un voltímetro (alta resistencia) a través de la resistencia , es decir en paralelo con esta .La resistencia se calcula dividiendo la lectura del voltímetro entre la lectura del amperímetro .De acuerdo a la ley de Ohm , R= V/I . Si se requiere de un valor exacto de la resistencia, las resistencias internas del voltímetro y del amperímetro deben considerarse como parte del circuito.</a:t>
            </a:r>
          </a:p>
        </p:txBody>
      </p:sp>
      <p:pic>
        <p:nvPicPr>
          <p:cNvPr id="2050" name="Picture 2" descr="Resultado de imagen para ley de oh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7177" y="4031087"/>
            <a:ext cx="2504941" cy="2653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4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348" y="286554"/>
            <a:ext cx="9601200" cy="1485900"/>
          </a:xfrm>
        </p:spPr>
        <p:txBody>
          <a:bodyPr/>
          <a:lstStyle/>
          <a:p>
            <a:r>
              <a:rPr lang="es-ES" dirty="0" smtClean="0"/>
              <a:t>Diferencia de potencial entre las terminales de la batería.</a:t>
            </a:r>
            <a:endParaRPr lang="es-CL" dirty="0"/>
          </a:p>
        </p:txBody>
      </p:sp>
      <p:sp>
        <p:nvSpPr>
          <p:cNvPr id="3" name="Marcador de contenido 2"/>
          <p:cNvSpPr>
            <a:spLocks noGrp="1"/>
          </p:cNvSpPr>
          <p:nvPr>
            <p:ph idx="1"/>
          </p:nvPr>
        </p:nvSpPr>
        <p:spPr>
          <a:xfrm>
            <a:off x="1139780" y="1603419"/>
            <a:ext cx="9601200" cy="4990563"/>
          </a:xfrm>
        </p:spPr>
        <p:txBody>
          <a:bodyPr>
            <a:normAutofit/>
          </a:bodyPr>
          <a:lstStyle/>
          <a:p>
            <a:r>
              <a:rPr lang="es-CL" dirty="0"/>
              <a:t>LA DIFERENCIA DE POTENCIAL DE LAS </a:t>
            </a:r>
            <a:r>
              <a:rPr lang="es-CL" dirty="0" smtClean="0"/>
              <a:t>TERMINALES</a:t>
            </a:r>
          </a:p>
          <a:p>
            <a:r>
              <a:rPr lang="es-CL" dirty="0" smtClean="0"/>
              <a:t> </a:t>
            </a:r>
            <a:r>
              <a:rPr lang="es-CL" dirty="0"/>
              <a:t>(o voltaje) de una batería o generador cuando descarga una </a:t>
            </a:r>
            <a:endParaRPr lang="es-CL" dirty="0" smtClean="0"/>
          </a:p>
          <a:p>
            <a:r>
              <a:rPr lang="es-CL" dirty="0" smtClean="0"/>
              <a:t>corriente </a:t>
            </a:r>
            <a:r>
              <a:rPr lang="es-CL" dirty="0"/>
              <a:t>I esta relacionada con su fuerza electromotriz E y </a:t>
            </a:r>
            <a:endParaRPr lang="es-CL" dirty="0" smtClean="0"/>
          </a:p>
          <a:p>
            <a:r>
              <a:rPr lang="es-CL" dirty="0" smtClean="0"/>
              <a:t>su resistencia </a:t>
            </a:r>
            <a:r>
              <a:rPr lang="es-CL" dirty="0"/>
              <a:t>interna r de la siguiente forma</a:t>
            </a:r>
            <a:r>
              <a:rPr lang="es-CL" dirty="0" smtClean="0"/>
              <a:t>:</a:t>
            </a:r>
          </a:p>
          <a:p>
            <a:r>
              <a:rPr lang="es-CL" dirty="0"/>
              <a:t>1.- Cuando esta entregando corriente (en la descarga) </a:t>
            </a:r>
          </a:p>
          <a:p>
            <a:r>
              <a:rPr lang="es-CL" dirty="0"/>
              <a:t>Voltaje de las terminales=(fem)-(caída de voltaje en la resistencia interna)=E-Ir </a:t>
            </a:r>
          </a:p>
          <a:p>
            <a:r>
              <a:rPr lang="es-CL" dirty="0"/>
              <a:t>2.- cuando recibe corriente (en la carga) </a:t>
            </a:r>
          </a:p>
          <a:p>
            <a:r>
              <a:rPr lang="es-CL" dirty="0"/>
              <a:t>Voltaje de las terminales=(fem)+(caída de voltaje en la resistencia </a:t>
            </a:r>
            <a:endParaRPr lang="es-CL" dirty="0" smtClean="0"/>
          </a:p>
          <a:p>
            <a:r>
              <a:rPr lang="es-CL" dirty="0" smtClean="0"/>
              <a:t>interna</a:t>
            </a:r>
            <a:r>
              <a:rPr lang="es-CL" dirty="0"/>
              <a:t>)=</a:t>
            </a:r>
            <a:r>
              <a:rPr lang="es-CL" dirty="0" err="1"/>
              <a:t>E+Ir</a:t>
            </a:r>
            <a:r>
              <a:rPr lang="es-CL" dirty="0"/>
              <a:t> </a:t>
            </a:r>
          </a:p>
          <a:p>
            <a:r>
              <a:rPr lang="es-CL" dirty="0"/>
              <a:t>3.- cuando no existe corriente: </a:t>
            </a:r>
          </a:p>
          <a:p>
            <a:r>
              <a:rPr lang="es-CL" dirty="0"/>
              <a:t>Voltaje de las terminales =fem de la batería o generador.</a:t>
            </a:r>
          </a:p>
        </p:txBody>
      </p:sp>
      <p:pic>
        <p:nvPicPr>
          <p:cNvPr id="12290" name="Picture 2" descr="Resultado de imagen para pila o bateria electr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4506" y="4517532"/>
            <a:ext cx="2752947"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Resultado de imagen para pila o bateria electr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4787" y="864248"/>
            <a:ext cx="3631475" cy="2728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998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a:t>
            </a:r>
            <a:r>
              <a:rPr lang="es-ES" dirty="0" smtClean="0"/>
              <a:t>esistividad</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normAutofit/>
              </a:bodyPr>
              <a:lstStyle/>
              <a:p>
                <a:r>
                  <a:rPr lang="es-CL" dirty="0" smtClean="0"/>
                  <a:t>RESISTIVIDAD: la resistencia de un alambre de longitud L y de sección transversal A es: </a:t>
                </a:r>
              </a:p>
              <a:p>
                <a14:m>
                  <m:oMath xmlns:m="http://schemas.openxmlformats.org/officeDocument/2006/math">
                    <m:r>
                      <a:rPr lang="es-ES" b="0" i="1" smtClean="0">
                        <a:latin typeface="Cambria Math" panose="02040503050406030204" pitchFamily="18" charset="0"/>
                      </a:rPr>
                      <m:t>𝑅</m:t>
                    </m:r>
                    <m:r>
                      <a:rPr lang="es-ES" b="0" i="1" smtClean="0">
                        <a:latin typeface="Cambria Math" panose="02040503050406030204" pitchFamily="18" charset="0"/>
                      </a:rPr>
                      <m:t>=</m:t>
                    </m:r>
                    <m:r>
                      <a:rPr lang="es-ES" b="0" i="1" smtClean="0">
                        <a:latin typeface="Cambria Math" panose="02040503050406030204" pitchFamily="18" charset="0"/>
                        <a:ea typeface="Cambria Math" panose="02040503050406030204" pitchFamily="18" charset="0"/>
                      </a:rPr>
                      <m:t>𝜌</m:t>
                    </m:r>
                    <m:f>
                      <m:fPr>
                        <m:ctrlPr>
                          <a:rPr lang="es-ES" b="0" i="1" smtClean="0">
                            <a:latin typeface="Cambria Math" panose="02040503050406030204" pitchFamily="18" charset="0"/>
                            <a:ea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𝐿</m:t>
                        </m:r>
                      </m:num>
                      <m:den>
                        <m:r>
                          <a:rPr lang="es-ES" b="0" i="1" smtClean="0">
                            <a:latin typeface="Cambria Math" panose="02040503050406030204" pitchFamily="18" charset="0"/>
                            <a:ea typeface="Cambria Math" panose="02040503050406030204" pitchFamily="18" charset="0"/>
                          </a:rPr>
                          <m:t>𝐴</m:t>
                        </m:r>
                      </m:den>
                    </m:f>
                  </m:oMath>
                </a14:m>
                <a:endParaRPr lang="es-CL" dirty="0" smtClean="0"/>
              </a:p>
              <a:p>
                <a:r>
                  <a:rPr lang="es-CL" dirty="0"/>
                  <a:t>Donde </a:t>
                </a:r>
                <a14:m>
                  <m:oMath xmlns:m="http://schemas.openxmlformats.org/officeDocument/2006/math">
                    <m:r>
                      <a:rPr lang="es-ES" i="1">
                        <a:latin typeface="Cambria Math" panose="02040503050406030204" pitchFamily="18" charset="0"/>
                        <a:ea typeface="Cambria Math" panose="02040503050406030204" pitchFamily="18" charset="0"/>
                      </a:rPr>
                      <m:t>𝜌</m:t>
                    </m:r>
                    <m:r>
                      <a:rPr lang="es-ES" i="1">
                        <a:latin typeface="Cambria Math" panose="02040503050406030204" pitchFamily="18" charset="0"/>
                        <a:ea typeface="Cambria Math" panose="02040503050406030204" pitchFamily="18" charset="0"/>
                      </a:rPr>
                      <m:t> </m:t>
                    </m:r>
                  </m:oMath>
                </a14:m>
                <a:r>
                  <a:rPr lang="es-CL" dirty="0"/>
                  <a:t>es una constante llamada resistividad y es una propiedad característica </a:t>
                </a:r>
                <a:r>
                  <a:rPr lang="es-CL" dirty="0" smtClean="0"/>
                  <a:t>del  material </a:t>
                </a:r>
                <a:r>
                  <a:rPr lang="es-CL" dirty="0"/>
                  <a:t>del cual esta hecho el alambre </a:t>
                </a:r>
                <a:r>
                  <a:rPr lang="es-CL" dirty="0" smtClean="0"/>
                  <a:t>.</a:t>
                </a:r>
              </a:p>
              <a:p>
                <a:r>
                  <a:rPr lang="es-CL" dirty="0" smtClean="0"/>
                  <a:t> </a:t>
                </a:r>
                <a:r>
                  <a:rPr lang="es-CL" dirty="0"/>
                  <a:t>L </a:t>
                </a:r>
                <a:r>
                  <a:rPr lang="es-CL" dirty="0" smtClean="0"/>
                  <a:t>es el largo del alambre en metros  (m), </a:t>
                </a:r>
              </a:p>
              <a:p>
                <a:r>
                  <a:rPr lang="es-CL" dirty="0" smtClean="0"/>
                  <a:t>A corresponde al área transversal del alambre en </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𝑚</m:t>
                        </m:r>
                      </m:e>
                      <m:sup>
                        <m:r>
                          <a:rPr lang="es-ES" b="0" i="1" smtClean="0">
                            <a:latin typeface="Cambria Math" panose="02040503050406030204" pitchFamily="18" charset="0"/>
                          </a:rPr>
                          <m:t>2</m:t>
                        </m:r>
                      </m:sup>
                    </m:sSup>
                  </m:oMath>
                </a14:m>
                <a:endParaRPr lang="es-CL" dirty="0" smtClean="0"/>
              </a:p>
              <a:p>
                <a14:m>
                  <m:oMath xmlns:m="http://schemas.openxmlformats.org/officeDocument/2006/math">
                    <m:r>
                      <a:rPr lang="es-ES" i="1">
                        <a:latin typeface="Cambria Math" panose="02040503050406030204" pitchFamily="18" charset="0"/>
                        <a:ea typeface="Cambria Math" panose="02040503050406030204" pitchFamily="18" charset="0"/>
                      </a:rPr>
                      <m:t>𝜌</m:t>
                    </m:r>
                  </m:oMath>
                </a14:m>
                <a:r>
                  <a:rPr lang="es-CL" dirty="0" smtClean="0"/>
                  <a:t> , resistividad en </a:t>
                </a:r>
                <a:r>
                  <a:rPr lang="es-CL" dirty="0" smtClean="0">
                    <a:latin typeface="Cambria Math" panose="02040503050406030204" pitchFamily="18" charset="0"/>
                    <a:ea typeface="Cambria Math" panose="02040503050406030204" pitchFamily="18" charset="0"/>
                  </a:rPr>
                  <a:t>𝝮m</a:t>
                </a:r>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571" t="-1361" r="-381"/>
                </a:stretch>
              </a:blipFill>
            </p:spPr>
            <p:txBody>
              <a:bodyPr/>
              <a:lstStyle/>
              <a:p>
                <a:r>
                  <a:rPr lang="es-CL">
                    <a:noFill/>
                  </a:rPr>
                  <a:t> </a:t>
                </a:r>
              </a:p>
            </p:txBody>
          </p:sp>
        </mc:Fallback>
      </mc:AlternateContent>
    </p:spTree>
    <p:extLst>
      <p:ext uri="{BB962C8B-B14F-4D97-AF65-F5344CB8AC3E}">
        <p14:creationId xmlns:p14="http://schemas.microsoft.com/office/powerpoint/2010/main" val="702196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0918" y="875763"/>
            <a:ext cx="9517488" cy="5447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597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resistencia varia con la temperatura.</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normAutofit/>
              </a:bodyPr>
              <a:lstStyle/>
              <a:p>
                <a:r>
                  <a:rPr lang="es-CL" dirty="0" smtClean="0"/>
                  <a:t>Si </a:t>
                </a:r>
                <a:r>
                  <a:rPr lang="es-CL" dirty="0"/>
                  <a:t>un alambre tiene </a:t>
                </a:r>
                <a:r>
                  <a:rPr lang="es-CL" dirty="0" smtClean="0"/>
                  <a:t>una resistencia </a:t>
                </a:r>
                <a14:m>
                  <m:oMath xmlns:m="http://schemas.openxmlformats.org/officeDocument/2006/math">
                    <m:sSub>
                      <m:sSubPr>
                        <m:ctrlPr>
                          <a:rPr lang="es-CL" i="1" smtClean="0">
                            <a:latin typeface="Cambria Math" panose="02040503050406030204" pitchFamily="18" charset="0"/>
                          </a:rPr>
                        </m:ctrlPr>
                      </m:sSubPr>
                      <m:e>
                        <m:r>
                          <a:rPr lang="es-ES" b="0" i="1" smtClean="0">
                            <a:latin typeface="Cambria Math" panose="02040503050406030204" pitchFamily="18" charset="0"/>
                          </a:rPr>
                          <m:t>𝑅</m:t>
                        </m:r>
                      </m:e>
                      <m:sub>
                        <m:r>
                          <a:rPr lang="es-ES" b="0" i="1" smtClean="0">
                            <a:latin typeface="Cambria Math" panose="02040503050406030204" pitchFamily="18" charset="0"/>
                          </a:rPr>
                          <m:t>0</m:t>
                        </m:r>
                      </m:sub>
                    </m:sSub>
                  </m:oMath>
                </a14:m>
                <a:r>
                  <a:rPr lang="es-CL" dirty="0" smtClean="0"/>
                  <a:t> a </a:t>
                </a:r>
                <a:r>
                  <a:rPr lang="es-CL" dirty="0"/>
                  <a:t>una temperatura </a:t>
                </a:r>
                <a14:m>
                  <m:oMath xmlns:m="http://schemas.openxmlformats.org/officeDocument/2006/math">
                    <m:sSub>
                      <m:sSubPr>
                        <m:ctrlPr>
                          <a:rPr lang="es-CL" i="1" smtClean="0">
                            <a:latin typeface="Cambria Math" panose="02040503050406030204" pitchFamily="18" charset="0"/>
                          </a:rPr>
                        </m:ctrlPr>
                      </m:sSubPr>
                      <m:e>
                        <m:r>
                          <a:rPr lang="es-ES" b="0" i="1" smtClean="0">
                            <a:latin typeface="Cambria Math" panose="02040503050406030204" pitchFamily="18" charset="0"/>
                          </a:rPr>
                          <m:t>𝑇</m:t>
                        </m:r>
                      </m:e>
                      <m:sub>
                        <m:r>
                          <a:rPr lang="es-ES" b="0" i="1" smtClean="0">
                            <a:latin typeface="Cambria Math" panose="02040503050406030204" pitchFamily="18" charset="0"/>
                          </a:rPr>
                          <m:t>0</m:t>
                        </m:r>
                      </m:sub>
                    </m:sSub>
                  </m:oMath>
                </a14:m>
                <a:r>
                  <a:rPr lang="es-CL" dirty="0" smtClean="0"/>
                  <a:t> </a:t>
                </a:r>
                <a:r>
                  <a:rPr lang="es-CL" dirty="0"/>
                  <a:t>, entonces su resistencia R a una temperatura T </a:t>
                </a:r>
                <a:r>
                  <a:rPr lang="es-CL" dirty="0" smtClean="0"/>
                  <a:t>esta  dada </a:t>
                </a:r>
                <a:r>
                  <a:rPr lang="es-CL" dirty="0"/>
                  <a:t>por :</a:t>
                </a:r>
              </a:p>
              <a:p>
                <a14:m>
                  <m:oMath xmlns:m="http://schemas.openxmlformats.org/officeDocument/2006/math">
                    <m:r>
                      <a:rPr lang="es-ES" b="0" i="1" smtClean="0">
                        <a:latin typeface="Cambria Math" panose="02040503050406030204" pitchFamily="18" charset="0"/>
                      </a:rPr>
                      <m:t>𝑅</m:t>
                    </m:r>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𝑅</m:t>
                        </m:r>
                      </m:e>
                      <m:sub>
                        <m:r>
                          <a:rPr lang="es-ES" b="0" i="1" smtClean="0">
                            <a:latin typeface="Cambria Math" panose="02040503050406030204" pitchFamily="18" charset="0"/>
                          </a:rPr>
                          <m:t>0</m:t>
                        </m:r>
                      </m:sub>
                    </m:sSub>
                    <m:r>
                      <a:rPr lang="es-ES" b="0" i="1" smtClean="0">
                        <a:latin typeface="Cambria Math" panose="02040503050406030204" pitchFamily="18" charset="0"/>
                      </a:rPr>
                      <m:t>+</m:t>
                    </m:r>
                    <m:r>
                      <a:rPr lang="es-ES" b="0" i="1" smtClean="0">
                        <a:latin typeface="Cambria Math" panose="02040503050406030204" pitchFamily="18" charset="0"/>
                        <a:ea typeface="Cambria Math" panose="02040503050406030204" pitchFamily="18" charset="0"/>
                      </a:rPr>
                      <m:t>𝛼</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𝑅</m:t>
                        </m:r>
                      </m:e>
                      <m:sub>
                        <m:r>
                          <a:rPr lang="es-ES" b="0" i="1" smtClean="0">
                            <a:latin typeface="Cambria Math" panose="02040503050406030204" pitchFamily="18" charset="0"/>
                            <a:ea typeface="Cambria Math" panose="02040503050406030204" pitchFamily="18" charset="0"/>
                          </a:rPr>
                          <m:t>0</m:t>
                        </m:r>
                      </m:sub>
                    </m:sSub>
                    <m:d>
                      <m:dPr>
                        <m:ctrlPr>
                          <a:rPr lang="es-ES" b="0" i="1" smtClean="0">
                            <a:latin typeface="Cambria Math" panose="02040503050406030204" pitchFamily="18" charset="0"/>
                            <a:ea typeface="Cambria Math" panose="02040503050406030204" pitchFamily="18" charset="0"/>
                          </a:rPr>
                        </m:ctrlPr>
                      </m:dPr>
                      <m:e>
                        <m:r>
                          <a:rPr lang="es-ES" b="0" i="1" smtClean="0">
                            <a:latin typeface="Cambria Math" panose="02040503050406030204" pitchFamily="18" charset="0"/>
                            <a:ea typeface="Cambria Math" panose="02040503050406030204" pitchFamily="18" charset="0"/>
                          </a:rPr>
                          <m:t>𝑇</m:t>
                        </m:r>
                        <m:r>
                          <a:rPr lang="es-ES" b="0" i="1" smtClean="0">
                            <a:latin typeface="Cambria Math" panose="02040503050406030204" pitchFamily="18" charset="0"/>
                            <a:ea typeface="Cambria Math" panose="02040503050406030204" pitchFamily="18" charset="0"/>
                          </a:rPr>
                          <m:t>−</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𝑇</m:t>
                            </m:r>
                          </m:e>
                          <m:sub>
                            <m:r>
                              <a:rPr lang="es-ES" b="0" i="1" smtClean="0">
                                <a:latin typeface="Cambria Math" panose="02040503050406030204" pitchFamily="18" charset="0"/>
                                <a:ea typeface="Cambria Math" panose="02040503050406030204" pitchFamily="18" charset="0"/>
                              </a:rPr>
                              <m:t>0</m:t>
                            </m:r>
                          </m:sub>
                        </m:sSub>
                      </m:e>
                    </m:d>
                  </m:oMath>
                </a14:m>
                <a:endParaRPr lang="pt-BR" dirty="0"/>
              </a:p>
              <a:p>
                <a:r>
                  <a:rPr lang="es-CL" dirty="0"/>
                  <a:t>Donde </a:t>
                </a:r>
                <a:r>
                  <a:rPr lang="es-CL" dirty="0" smtClean="0"/>
                  <a:t> </a:t>
                </a:r>
                <a14:m>
                  <m:oMath xmlns:m="http://schemas.openxmlformats.org/officeDocument/2006/math">
                    <m:r>
                      <a:rPr lang="es-ES" i="1">
                        <a:latin typeface="Cambria Math" panose="02040503050406030204" pitchFamily="18" charset="0"/>
                        <a:ea typeface="Cambria Math" panose="02040503050406030204" pitchFamily="18" charset="0"/>
                      </a:rPr>
                      <m:t>𝛼</m:t>
                    </m:r>
                    <m:r>
                      <a:rPr lang="es-ES" b="0" i="1" smtClean="0">
                        <a:latin typeface="Cambria Math" panose="02040503050406030204" pitchFamily="18" charset="0"/>
                        <a:ea typeface="Cambria Math" panose="02040503050406030204" pitchFamily="18" charset="0"/>
                      </a:rPr>
                      <m:t> </m:t>
                    </m:r>
                  </m:oMath>
                </a14:m>
                <a:r>
                  <a:rPr lang="es-CL" dirty="0"/>
                  <a:t>es el coeficiente térmico de la resistencia del material del alambre</a:t>
                </a:r>
              </a:p>
              <a:p>
                <a:r>
                  <a:rPr lang="es-CL" dirty="0"/>
                  <a:t>.Generalmente varia con la temperatura, por lo que esta relación solo es valida para</a:t>
                </a:r>
              </a:p>
              <a:p>
                <a:r>
                  <a:rPr lang="es-CL" dirty="0"/>
                  <a:t>pequeños cambios de temperatura .Las unidades de </a:t>
                </a:r>
                <a:r>
                  <a:rPr lang="es-CL" dirty="0" smtClean="0"/>
                  <a:t> </a:t>
                </a:r>
                <a14:m>
                  <m:oMath xmlns:m="http://schemas.openxmlformats.org/officeDocument/2006/math">
                    <m:r>
                      <a:rPr lang="es-ES" i="1">
                        <a:latin typeface="Cambria Math" panose="02040503050406030204" pitchFamily="18" charset="0"/>
                        <a:ea typeface="Cambria Math" panose="02040503050406030204" pitchFamily="18" charset="0"/>
                      </a:rPr>
                      <m:t>𝛼</m:t>
                    </m:r>
                    <m:r>
                      <a:rPr lang="es-ES" b="0" i="1" smtClean="0">
                        <a:latin typeface="Cambria Math" panose="02040503050406030204" pitchFamily="18" charset="0"/>
                        <a:ea typeface="Cambria Math" panose="02040503050406030204" pitchFamily="18" charset="0"/>
                      </a:rPr>
                      <m:t> </m:t>
                    </m:r>
                    <m:r>
                      <a:rPr lang="es-ES" b="0" i="1" smtClean="0">
                        <a:latin typeface="Cambria Math" panose="02040503050406030204" pitchFamily="18" charset="0"/>
                        <a:ea typeface="Cambria Math" panose="02040503050406030204" pitchFamily="18" charset="0"/>
                      </a:rPr>
                      <m:t>𝑠𝑜𝑛</m:t>
                    </m:r>
                    <m:r>
                      <a:rPr lang="es-ES" b="0" i="1" smtClean="0">
                        <a:latin typeface="Cambria Math" panose="02040503050406030204" pitchFamily="18" charset="0"/>
                        <a:ea typeface="Cambria Math" panose="02040503050406030204" pitchFamily="18" charset="0"/>
                      </a:rPr>
                      <m:t> </m:t>
                    </m:r>
                    <m:sSup>
                      <m:sSupPr>
                        <m:ctrlPr>
                          <a:rPr lang="es-ES" b="0" i="1" smtClean="0">
                            <a:latin typeface="Cambria Math" panose="02040503050406030204" pitchFamily="18" charset="0"/>
                            <a:ea typeface="Cambria Math" panose="02040503050406030204" pitchFamily="18" charset="0"/>
                          </a:rPr>
                        </m:ctrlPr>
                      </m:sSupPr>
                      <m:e>
                        <m:r>
                          <a:rPr lang="es-ES" b="0" i="1" smtClean="0">
                            <a:latin typeface="Cambria Math" panose="02040503050406030204" pitchFamily="18" charset="0"/>
                            <a:ea typeface="Cambria Math" panose="02040503050406030204" pitchFamily="18" charset="0"/>
                          </a:rPr>
                          <m:t>𝐾</m:t>
                        </m:r>
                      </m:e>
                      <m:sup>
                        <m:r>
                          <a:rPr lang="es-ES" b="0" i="1" smtClean="0">
                            <a:latin typeface="Cambria Math" panose="02040503050406030204" pitchFamily="18" charset="0"/>
                            <a:ea typeface="Cambria Math" panose="02040503050406030204" pitchFamily="18" charset="0"/>
                          </a:rPr>
                          <m:t>−1</m:t>
                        </m:r>
                      </m:sup>
                    </m:sSup>
                    <m:r>
                      <a:rPr lang="es-ES" b="0" i="1" smtClean="0">
                        <a:latin typeface="Cambria Math" panose="02040503050406030204" pitchFamily="18" charset="0"/>
                        <a:ea typeface="Cambria Math" panose="02040503050406030204" pitchFamily="18" charset="0"/>
                      </a:rPr>
                      <m:t>𝑜</m:t>
                    </m:r>
                    <m:r>
                      <a:rPr lang="es-ES" b="0" i="1" smtClean="0">
                        <a:latin typeface="Cambria Math" panose="02040503050406030204" pitchFamily="18" charset="0"/>
                        <a:ea typeface="Cambria Math" panose="02040503050406030204" pitchFamily="18" charset="0"/>
                      </a:rPr>
                      <m:t> </m:t>
                    </m:r>
                    <m:sSup>
                      <m:sSupPr>
                        <m:ctrlPr>
                          <a:rPr lang="es-ES" b="0" i="1" smtClean="0">
                            <a:latin typeface="Cambria Math" panose="02040503050406030204" pitchFamily="18" charset="0"/>
                            <a:ea typeface="Cambria Math" panose="02040503050406030204" pitchFamily="18" charset="0"/>
                          </a:rPr>
                        </m:ctrlPr>
                      </m:sSupPr>
                      <m:e>
                        <m:r>
                          <a:rPr lang="es-ES" b="0" i="1" smtClean="0">
                            <a:latin typeface="Cambria Math" panose="02040503050406030204" pitchFamily="18" charset="0"/>
                            <a:ea typeface="Cambria Math" panose="02040503050406030204" pitchFamily="18" charset="0"/>
                          </a:rPr>
                          <m:t>𝐶</m:t>
                        </m:r>
                      </m:e>
                      <m:sup>
                        <m:r>
                          <a:rPr lang="es-ES" b="0" i="1" smtClean="0">
                            <a:latin typeface="Cambria Math" panose="02040503050406030204" pitchFamily="18" charset="0"/>
                            <a:ea typeface="Cambria Math" panose="02040503050406030204" pitchFamily="18" charset="0"/>
                          </a:rPr>
                          <m:t>−1</m:t>
                        </m:r>
                      </m:sup>
                    </m:sSup>
                  </m:oMath>
                </a14:m>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571" t="-1361" r="-190"/>
                </a:stretch>
              </a:blipFill>
            </p:spPr>
            <p:txBody>
              <a:bodyPr/>
              <a:lstStyle/>
              <a:p>
                <a:r>
                  <a:rPr lang="es-CL">
                    <a:noFill/>
                  </a:rPr>
                  <a:t> </a:t>
                </a:r>
              </a:p>
            </p:txBody>
          </p:sp>
        </mc:Fallback>
      </mc:AlternateContent>
    </p:spTree>
    <p:extLst>
      <p:ext uri="{BB962C8B-B14F-4D97-AF65-F5344CB8AC3E}">
        <p14:creationId xmlns:p14="http://schemas.microsoft.com/office/powerpoint/2010/main" val="1093551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Variación de la resistividad con la temperatura.</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CL" dirty="0"/>
                  <a:t>UNA RELACION SIMILAR PUEDE SER APLICADA a la variación de la resistividad</a:t>
                </a:r>
              </a:p>
              <a:p>
                <a:r>
                  <a:rPr lang="es-CL" dirty="0"/>
                  <a:t>con la temperatura. </a:t>
                </a:r>
                <a:endParaRPr lang="es-CL" dirty="0" smtClean="0"/>
              </a:p>
              <a:p>
                <a:endParaRPr lang="es-CL" dirty="0" smtClean="0"/>
              </a:p>
              <a:p>
                <a14:m>
                  <m:oMath xmlns:m="http://schemas.openxmlformats.org/officeDocument/2006/math">
                    <m:r>
                      <a:rPr lang="es-ES" i="1" smtClean="0">
                        <a:latin typeface="Cambria Math" panose="02040503050406030204" pitchFamily="18" charset="0"/>
                        <a:ea typeface="Cambria Math" panose="02040503050406030204" pitchFamily="18" charset="0"/>
                      </a:rPr>
                      <m:t>𝞺</m:t>
                    </m:r>
                    <m:r>
                      <a:rPr lang="es-ES" i="1">
                        <a:latin typeface="Cambria Math" panose="02040503050406030204" pitchFamily="18" charset="0"/>
                      </a:rPr>
                      <m:t>=</m:t>
                    </m:r>
                    <m:r>
                      <a:rPr lang="es-ES" i="1" smtClean="0">
                        <a:latin typeface="Cambria Math" panose="02040503050406030204" pitchFamily="18" charset="0"/>
                        <a:ea typeface="Cambria Math" panose="02040503050406030204" pitchFamily="18" charset="0"/>
                      </a:rPr>
                      <m:t>𝜌</m:t>
                    </m:r>
                    <m:r>
                      <a:rPr lang="es-ES" i="1">
                        <a:latin typeface="Cambria Math" panose="02040503050406030204" pitchFamily="18" charset="0"/>
                      </a:rPr>
                      <m:t>+</m:t>
                    </m:r>
                    <m:r>
                      <a:rPr lang="es-ES" i="1">
                        <a:latin typeface="Cambria Math" panose="02040503050406030204" pitchFamily="18" charset="0"/>
                        <a:ea typeface="Cambria Math" panose="02040503050406030204" pitchFamily="18" charset="0"/>
                      </a:rPr>
                      <m:t>𝛼</m:t>
                    </m:r>
                    <m:sSub>
                      <m:sSubPr>
                        <m:ctrlPr>
                          <a:rPr lang="es-ES" i="1">
                            <a:latin typeface="Cambria Math" panose="02040503050406030204" pitchFamily="18" charset="0"/>
                            <a:ea typeface="Cambria Math" panose="02040503050406030204" pitchFamily="18" charset="0"/>
                          </a:rPr>
                        </m:ctrlPr>
                      </m:sSubPr>
                      <m:e>
                        <m:r>
                          <a:rPr lang="es-ES" i="1" smtClean="0">
                            <a:latin typeface="Cambria Math" panose="02040503050406030204" pitchFamily="18" charset="0"/>
                            <a:ea typeface="Cambria Math" panose="02040503050406030204" pitchFamily="18" charset="0"/>
                          </a:rPr>
                          <m:t>𝜌</m:t>
                        </m:r>
                      </m:e>
                      <m:sub>
                        <m:r>
                          <a:rPr lang="es-ES" i="1">
                            <a:latin typeface="Cambria Math" panose="02040503050406030204" pitchFamily="18" charset="0"/>
                            <a:ea typeface="Cambria Math" panose="02040503050406030204" pitchFamily="18" charset="0"/>
                          </a:rPr>
                          <m:t>0</m:t>
                        </m:r>
                      </m:sub>
                    </m:sSub>
                    <m:d>
                      <m:dPr>
                        <m:ctrlPr>
                          <a:rPr lang="es-ES" i="1">
                            <a:latin typeface="Cambria Math" panose="02040503050406030204" pitchFamily="18" charset="0"/>
                            <a:ea typeface="Cambria Math" panose="02040503050406030204" pitchFamily="18" charset="0"/>
                          </a:rPr>
                        </m:ctrlPr>
                      </m:dPr>
                      <m:e>
                        <m:r>
                          <a:rPr lang="es-ES" i="1">
                            <a:latin typeface="Cambria Math" panose="02040503050406030204" pitchFamily="18" charset="0"/>
                            <a:ea typeface="Cambria Math" panose="02040503050406030204" pitchFamily="18" charset="0"/>
                          </a:rPr>
                          <m:t>𝑇</m:t>
                        </m:r>
                        <m:r>
                          <a:rPr lang="es-ES" i="1">
                            <a:latin typeface="Cambria Math" panose="02040503050406030204" pitchFamily="18" charset="0"/>
                            <a:ea typeface="Cambria Math" panose="02040503050406030204" pitchFamily="18" charset="0"/>
                          </a:rPr>
                          <m:t>−</m:t>
                        </m:r>
                        <m:sSub>
                          <m:sSubPr>
                            <m:ctrlPr>
                              <a:rPr lang="es-ES" i="1">
                                <a:latin typeface="Cambria Math" panose="02040503050406030204" pitchFamily="18" charset="0"/>
                                <a:ea typeface="Cambria Math" panose="02040503050406030204" pitchFamily="18" charset="0"/>
                              </a:rPr>
                            </m:ctrlPr>
                          </m:sSubPr>
                          <m:e>
                            <m:r>
                              <a:rPr lang="es-ES" i="1">
                                <a:latin typeface="Cambria Math" panose="02040503050406030204" pitchFamily="18" charset="0"/>
                                <a:ea typeface="Cambria Math" panose="02040503050406030204" pitchFamily="18" charset="0"/>
                              </a:rPr>
                              <m:t>𝑇</m:t>
                            </m:r>
                          </m:e>
                          <m:sub>
                            <m:r>
                              <a:rPr lang="es-ES" i="1">
                                <a:latin typeface="Cambria Math" panose="02040503050406030204" pitchFamily="18" charset="0"/>
                                <a:ea typeface="Cambria Math" panose="02040503050406030204" pitchFamily="18" charset="0"/>
                              </a:rPr>
                              <m:t>0</m:t>
                            </m:r>
                          </m:sub>
                        </m:sSub>
                      </m:e>
                    </m:d>
                  </m:oMath>
                </a14:m>
                <a:r>
                  <a:rPr lang="es-CL" dirty="0"/>
                  <a:t> </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571" t="-1361"/>
                </a:stretch>
              </a:blipFill>
            </p:spPr>
            <p:txBody>
              <a:bodyPr/>
              <a:lstStyle/>
              <a:p>
                <a:r>
                  <a:rPr lang="es-CL">
                    <a:noFill/>
                  </a:rPr>
                  <a:t> </a:t>
                </a:r>
              </a:p>
            </p:txBody>
          </p:sp>
        </mc:Fallback>
      </mc:AlternateContent>
    </p:spTree>
    <p:extLst>
      <p:ext uri="{BB962C8B-B14F-4D97-AF65-F5344CB8AC3E}">
        <p14:creationId xmlns:p14="http://schemas.microsoft.com/office/powerpoint/2010/main" val="13860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Cambio de potencial</a:t>
            </a:r>
            <a:endParaRPr lang="es-CL" dirty="0"/>
          </a:p>
        </p:txBody>
      </p:sp>
      <p:sp>
        <p:nvSpPr>
          <p:cNvPr id="3" name="Marcador de contenido 2"/>
          <p:cNvSpPr>
            <a:spLocks noGrp="1"/>
          </p:cNvSpPr>
          <p:nvPr>
            <p:ph idx="1"/>
          </p:nvPr>
        </p:nvSpPr>
        <p:spPr>
          <a:xfrm>
            <a:off x="1191296" y="1539024"/>
            <a:ext cx="10129234" cy="4501167"/>
          </a:xfrm>
        </p:spPr>
        <p:txBody>
          <a:bodyPr/>
          <a:lstStyle/>
          <a:p>
            <a:r>
              <a:rPr lang="es-CL" dirty="0"/>
              <a:t>CAMBIO DE POTENCIAL: la diferencia de potencial a través de un resistor R por el cual fluye una corriente I, por la ley de Ohm es </a:t>
            </a:r>
            <a:r>
              <a:rPr lang="es-CL" dirty="0" err="1"/>
              <a:t>IxR</a:t>
            </a:r>
            <a:r>
              <a:rPr lang="es-CL" dirty="0"/>
              <a:t>. El extremo del resistor por el cual la corriente entra es el extremo del potencial más alto de la resistencia. </a:t>
            </a:r>
          </a:p>
          <a:p>
            <a:r>
              <a:rPr lang="es-CL" dirty="0"/>
              <a:t>La corriente siempre fluye “cuesta abajo” del potencial alto al bajo, a través de un resistor. </a:t>
            </a:r>
          </a:p>
          <a:p>
            <a:r>
              <a:rPr lang="es-CL" dirty="0"/>
              <a:t>La Terminal positiva de una batería es siempre la de mayor potencial si la resistencia interna de la misma es pequeña o despreciable. Lo anterior es valido y además independiente de la dirección de la corriente a través de la batería. </a:t>
            </a:r>
          </a:p>
        </p:txBody>
      </p:sp>
    </p:spTree>
    <p:extLst>
      <p:ext uri="{BB962C8B-B14F-4D97-AF65-F5344CB8AC3E}">
        <p14:creationId xmlns:p14="http://schemas.microsoft.com/office/powerpoint/2010/main" val="1361982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453980"/>
            <a:ext cx="9601200" cy="1485900"/>
          </a:xfrm>
        </p:spPr>
        <p:txBody>
          <a:bodyPr/>
          <a:lstStyle/>
          <a:p>
            <a:r>
              <a:rPr lang="es-ES" dirty="0" smtClean="0"/>
              <a:t>Problemas de aplicación.</a:t>
            </a:r>
            <a:endParaRPr lang="es-CL" dirty="0"/>
          </a:p>
        </p:txBody>
      </p:sp>
      <p:sp>
        <p:nvSpPr>
          <p:cNvPr id="3" name="Marcador de contenido 2"/>
          <p:cNvSpPr>
            <a:spLocks noGrp="1"/>
          </p:cNvSpPr>
          <p:nvPr>
            <p:ph idx="1"/>
          </p:nvPr>
        </p:nvSpPr>
        <p:spPr>
          <a:xfrm>
            <a:off x="1371600" y="1358720"/>
            <a:ext cx="9601200" cy="4127679"/>
          </a:xfrm>
        </p:spPr>
        <p:txBody>
          <a:bodyPr>
            <a:normAutofit fontScale="92500" lnSpcReduction="20000"/>
          </a:bodyPr>
          <a:lstStyle/>
          <a:p>
            <a:r>
              <a:rPr lang="es-CL" dirty="0"/>
              <a:t>1.- Una corriente continua de 0.5 A fluye por un alambre .¿Que carga pasa a través del alambre en un minuto? </a:t>
            </a:r>
            <a:endParaRPr lang="es-CL" dirty="0" smtClean="0"/>
          </a:p>
          <a:p>
            <a:pPr marL="0" indent="0">
              <a:buNone/>
            </a:pPr>
            <a:r>
              <a:rPr lang="es-CL" dirty="0" smtClean="0"/>
              <a:t>	(</a:t>
            </a:r>
            <a:r>
              <a:rPr lang="es-CL" dirty="0"/>
              <a:t>30C) </a:t>
            </a:r>
            <a:endParaRPr lang="es-CL" dirty="0" smtClean="0"/>
          </a:p>
          <a:p>
            <a:endParaRPr lang="es-CL" dirty="0"/>
          </a:p>
          <a:p>
            <a:r>
              <a:rPr lang="es-CL" dirty="0" smtClean="0"/>
              <a:t>2</a:t>
            </a:r>
            <a:r>
              <a:rPr lang="es-CL" dirty="0"/>
              <a:t>.- ¿Cuántos electrones fluyen a través de una bombilla cada segundo si la corriente es esta es de 0,75A? </a:t>
            </a:r>
            <a:endParaRPr lang="es-CL" dirty="0" smtClean="0"/>
          </a:p>
          <a:p>
            <a:pPr marL="0" indent="0">
              <a:buNone/>
            </a:pPr>
            <a:r>
              <a:rPr lang="es-CL" dirty="0" smtClean="0"/>
              <a:t>	(</a:t>
            </a:r>
            <a:r>
              <a:rPr lang="es-CL" dirty="0"/>
              <a:t>4.7x10 18 ) </a:t>
            </a:r>
            <a:endParaRPr lang="es-CL" dirty="0" smtClean="0"/>
          </a:p>
          <a:p>
            <a:endParaRPr lang="es-CL" dirty="0"/>
          </a:p>
          <a:p>
            <a:r>
              <a:rPr lang="es-CL" dirty="0" smtClean="0"/>
              <a:t>3</a:t>
            </a:r>
            <a:r>
              <a:rPr lang="es-CL" dirty="0"/>
              <a:t>.- cierta bombilla tiene una resistencia de </a:t>
            </a:r>
            <a:r>
              <a:rPr lang="es-CL" dirty="0" smtClean="0"/>
              <a:t>240</a:t>
            </a:r>
            <a:r>
              <a:rPr lang="es-CL" dirty="0" smtClean="0">
                <a:latin typeface="Cambria Math" panose="02040503050406030204" pitchFamily="18" charset="0"/>
                <a:ea typeface="Cambria Math" panose="02040503050406030204" pitchFamily="18" charset="0"/>
              </a:rPr>
              <a:t>𝝮</a:t>
            </a:r>
            <a:r>
              <a:rPr lang="es-CL" dirty="0" smtClean="0"/>
              <a:t> </a:t>
            </a:r>
            <a:r>
              <a:rPr lang="es-CL" dirty="0"/>
              <a:t>cuando se enciende .¿Cuanta corriente fluirá a través de la bombilla cuando se conecta a 120 V , que es el voltaje de operación normal? </a:t>
            </a:r>
            <a:endParaRPr lang="es-CL" dirty="0" smtClean="0"/>
          </a:p>
          <a:p>
            <a:pPr marL="530352" lvl="1" indent="0">
              <a:buNone/>
            </a:pPr>
            <a:r>
              <a:rPr lang="es-CL" dirty="0" smtClean="0"/>
              <a:t>	(</a:t>
            </a:r>
            <a:r>
              <a:rPr lang="es-CL" dirty="0"/>
              <a:t>0,5A</a:t>
            </a:r>
            <a:r>
              <a:rPr lang="es-CL" dirty="0" smtClean="0"/>
              <a:t>)</a:t>
            </a:r>
          </a:p>
          <a:p>
            <a:pPr marL="0" indent="0">
              <a:buNone/>
            </a:pPr>
            <a:r>
              <a:rPr lang="es-CL" dirty="0" smtClean="0"/>
              <a:t> </a:t>
            </a:r>
            <a:endParaRPr lang="es-CL" dirty="0"/>
          </a:p>
        </p:txBody>
      </p:sp>
    </p:spTree>
    <p:extLst>
      <p:ext uri="{BB962C8B-B14F-4D97-AF65-F5344CB8AC3E}">
        <p14:creationId xmlns:p14="http://schemas.microsoft.com/office/powerpoint/2010/main" val="320618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Corriente eléctrica.</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255690" y="1629177"/>
                <a:ext cx="9601200" cy="4578440"/>
              </a:xfrm>
            </p:spPr>
            <p:txBody>
              <a:bodyPr/>
              <a:lstStyle/>
              <a:p>
                <a:r>
                  <a:rPr lang="es-CL" dirty="0" smtClean="0"/>
                  <a:t>UNA CORRIENTE “I”  </a:t>
                </a:r>
                <a:r>
                  <a:rPr lang="es-CL" dirty="0"/>
                  <a:t>de electricidad existe en cualquier región donde sean transportadas cargas eléctricas desde un punto a otro punto de esa región 	</a:t>
                </a:r>
                <a:r>
                  <a:rPr lang="es-CL" dirty="0" smtClean="0"/>
                  <a:t>Supóngase </a:t>
                </a:r>
                <a:r>
                  <a:rPr lang="es-CL" dirty="0"/>
                  <a:t>que la carga se mueve a través de un alambre .Si la carga q se mueve a través de un alambre de una sección transversal dada del alambre en un tiempo t, entonces la corriente a través del alambre esta dada por</a:t>
                </a:r>
                <a:r>
                  <a:rPr lang="es-CL" dirty="0" smtClean="0"/>
                  <a:t>:</a:t>
                </a:r>
              </a:p>
              <a:p>
                <a14:m>
                  <m:oMath xmlns:m="http://schemas.openxmlformats.org/officeDocument/2006/math">
                    <m:sSub>
                      <m:sSubPr>
                        <m:ctrlPr>
                          <a:rPr lang="es-CL" i="1" smtClean="0">
                            <a:latin typeface="Cambria Math" panose="02040503050406030204" pitchFamily="18" charset="0"/>
                          </a:rPr>
                        </m:ctrlPr>
                      </m:sSubPr>
                      <m:e>
                        <m:r>
                          <a:rPr lang="es-ES" b="0" i="1" smtClean="0">
                            <a:latin typeface="Cambria Math" panose="02040503050406030204" pitchFamily="18" charset="0"/>
                          </a:rPr>
                          <m:t>𝐼</m:t>
                        </m:r>
                      </m:e>
                      <m:sub>
                        <m:r>
                          <a:rPr lang="es-ES" b="0" i="1" smtClean="0">
                            <a:latin typeface="Cambria Math" panose="02040503050406030204" pitchFamily="18" charset="0"/>
                          </a:rPr>
                          <m:t>(</m:t>
                        </m:r>
                        <m:r>
                          <a:rPr lang="es-ES" b="0" i="1" smtClean="0">
                            <a:latin typeface="Cambria Math" panose="02040503050406030204" pitchFamily="18" charset="0"/>
                          </a:rPr>
                          <m:t>𝑐𝑜𝑟𝑟𝑖𝑒𝑛𝑡𝑒</m:t>
                        </m:r>
                        <m:r>
                          <a:rPr lang="es-ES" b="0" i="1" smtClean="0">
                            <a:latin typeface="Cambria Math" panose="02040503050406030204" pitchFamily="18" charset="0"/>
                          </a:rPr>
                          <m:t>)</m:t>
                        </m:r>
                      </m:sub>
                    </m:sSub>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𝑞</m:t>
                        </m:r>
                        <m:r>
                          <a:rPr lang="es-ES" b="0" i="1" smtClean="0">
                            <a:latin typeface="Cambria Math" panose="02040503050406030204" pitchFamily="18" charset="0"/>
                          </a:rPr>
                          <m:t>(</m:t>
                        </m:r>
                        <m:r>
                          <a:rPr lang="es-ES" b="0" i="1" smtClean="0">
                            <a:latin typeface="Cambria Math" panose="02040503050406030204" pitchFamily="18" charset="0"/>
                          </a:rPr>
                          <m:t>𝑐𝑎𝑟𝑔𝑎</m:t>
                        </m:r>
                        <m:r>
                          <a:rPr lang="es-ES" b="0" i="1" smtClean="0">
                            <a:latin typeface="Cambria Math" panose="02040503050406030204" pitchFamily="18" charset="0"/>
                          </a:rPr>
                          <m:t> </m:t>
                        </m:r>
                        <m:r>
                          <a:rPr lang="es-ES" b="0" i="1" smtClean="0">
                            <a:latin typeface="Cambria Math" panose="02040503050406030204" pitchFamily="18" charset="0"/>
                          </a:rPr>
                          <m:t>𝑡𝑟𝑎𝑠𝑛𝑝𝑜𝑟𝑡𝑎𝑑𝑎</m:t>
                        </m:r>
                        <m:r>
                          <a:rPr lang="es-ES" b="0" i="1" smtClean="0">
                            <a:latin typeface="Cambria Math" panose="02040503050406030204" pitchFamily="18" charset="0"/>
                          </a:rPr>
                          <m:t>)</m:t>
                        </m:r>
                      </m:num>
                      <m:den>
                        <m:r>
                          <a:rPr lang="es-ES" b="0" i="1" smtClean="0">
                            <a:latin typeface="Cambria Math" panose="02040503050406030204" pitchFamily="18" charset="0"/>
                          </a:rPr>
                          <m:t>𝑡</m:t>
                        </m:r>
                        <m:r>
                          <a:rPr lang="es-ES" b="0" i="1" smtClean="0">
                            <a:latin typeface="Cambria Math" panose="02040503050406030204" pitchFamily="18" charset="0"/>
                          </a:rPr>
                          <m:t>(</m:t>
                        </m:r>
                        <m:r>
                          <a:rPr lang="es-ES" b="0" i="1" smtClean="0">
                            <a:latin typeface="Cambria Math" panose="02040503050406030204" pitchFamily="18" charset="0"/>
                          </a:rPr>
                          <m:t>𝑡𝑖𝑒𝑚𝑝𝑜</m:t>
                        </m:r>
                        <m:r>
                          <a:rPr lang="es-ES" b="0" i="1" smtClean="0">
                            <a:latin typeface="Cambria Math" panose="02040503050406030204" pitchFamily="18" charset="0"/>
                          </a:rPr>
                          <m:t> </m:t>
                        </m:r>
                        <m:r>
                          <a:rPr lang="es-ES" b="0" i="1" smtClean="0">
                            <a:latin typeface="Cambria Math" panose="02040503050406030204" pitchFamily="18" charset="0"/>
                          </a:rPr>
                          <m:t>𝑡𝑜𝑚𝑎𝑑𝑜</m:t>
                        </m:r>
                        <m:r>
                          <a:rPr lang="es-ES" b="0" i="1" smtClean="0">
                            <a:latin typeface="Cambria Math" panose="02040503050406030204" pitchFamily="18" charset="0"/>
                          </a:rPr>
                          <m:t> </m:t>
                        </m:r>
                        <m:r>
                          <a:rPr lang="es-ES" b="0" i="1" smtClean="0">
                            <a:latin typeface="Cambria Math" panose="02040503050406030204" pitchFamily="18" charset="0"/>
                          </a:rPr>
                          <m:t>𝑝𝑎𝑟𝑎</m:t>
                        </m:r>
                        <m:r>
                          <a:rPr lang="es-ES" b="0" i="1" smtClean="0">
                            <a:latin typeface="Cambria Math" panose="02040503050406030204" pitchFamily="18" charset="0"/>
                          </a:rPr>
                          <m:t> </m:t>
                        </m:r>
                        <m:r>
                          <a:rPr lang="es-ES" b="0" i="1" smtClean="0">
                            <a:latin typeface="Cambria Math" panose="02040503050406030204" pitchFamily="18" charset="0"/>
                          </a:rPr>
                          <m:t>𝑡𝑟𝑎𝑛𝑠𝑝𝑜𝑟𝑡𝑎𝑟</m:t>
                        </m:r>
                        <m:r>
                          <a:rPr lang="es-ES" b="0" i="1" smtClean="0">
                            <a:latin typeface="Cambria Math" panose="02040503050406030204" pitchFamily="18" charset="0"/>
                          </a:rPr>
                          <m:t> </m:t>
                        </m:r>
                        <m:r>
                          <a:rPr lang="es-ES" b="0" i="1" smtClean="0">
                            <a:latin typeface="Cambria Math" panose="02040503050406030204" pitchFamily="18" charset="0"/>
                          </a:rPr>
                          <m:t>𝑙𝑎</m:t>
                        </m:r>
                        <m:r>
                          <a:rPr lang="es-ES" b="0" i="1" smtClean="0">
                            <a:latin typeface="Cambria Math" panose="02040503050406030204" pitchFamily="18" charset="0"/>
                          </a:rPr>
                          <m:t> </m:t>
                        </m:r>
                        <m:r>
                          <a:rPr lang="es-ES" b="0" i="1" smtClean="0">
                            <a:latin typeface="Cambria Math" panose="02040503050406030204" pitchFamily="18" charset="0"/>
                          </a:rPr>
                          <m:t>𝑐𝑎𝑟𝑔𝑎</m:t>
                        </m:r>
                        <m:r>
                          <a:rPr lang="es-ES" b="0" i="1" smtClean="0">
                            <a:latin typeface="Cambria Math" panose="02040503050406030204" pitchFamily="18" charset="0"/>
                          </a:rPr>
                          <m:t>)</m:t>
                        </m:r>
                      </m:den>
                    </m:f>
                  </m:oMath>
                </a14:m>
                <a:endParaRPr lang="es-CL" dirty="0" smtClean="0"/>
              </a:p>
              <a:p>
                <a:r>
                  <a:rPr lang="es-CL" dirty="0" smtClean="0"/>
                  <a:t>Aquí “q”  </a:t>
                </a:r>
                <a:r>
                  <a:rPr lang="es-CL" dirty="0"/>
                  <a:t>esta en Coulomb, t en segundos, I en Amperes </a:t>
                </a:r>
              </a:p>
              <a:p>
                <a14:m>
                  <m:oMath xmlns:m="http://schemas.openxmlformats.org/officeDocument/2006/math">
                    <m:r>
                      <a:rPr lang="es-ES" b="0" i="1" smtClean="0">
                        <a:latin typeface="Cambria Math" panose="02040503050406030204" pitchFamily="18" charset="0"/>
                      </a:rPr>
                      <m:t>1</m:t>
                    </m:r>
                    <m:r>
                      <a:rPr lang="es-ES" b="0" i="1" smtClean="0">
                        <a:latin typeface="Cambria Math" panose="02040503050406030204" pitchFamily="18" charset="0"/>
                      </a:rPr>
                      <m:t>𝐴</m:t>
                    </m:r>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1</m:t>
                        </m:r>
                        <m:r>
                          <a:rPr lang="es-ES" b="0" i="1" smtClean="0">
                            <a:latin typeface="Cambria Math" panose="02040503050406030204" pitchFamily="18" charset="0"/>
                          </a:rPr>
                          <m:t>𝐶</m:t>
                        </m:r>
                      </m:num>
                      <m:den>
                        <m:r>
                          <a:rPr lang="es-ES" b="0" i="1" smtClean="0">
                            <a:latin typeface="Cambria Math" panose="02040503050406030204" pitchFamily="18" charset="0"/>
                          </a:rPr>
                          <m:t>1</m:t>
                        </m:r>
                        <m:r>
                          <a:rPr lang="es-ES" b="0" i="1" smtClean="0">
                            <a:latin typeface="Cambria Math" panose="02040503050406030204" pitchFamily="18" charset="0"/>
                          </a:rPr>
                          <m:t>𝑠</m:t>
                        </m:r>
                      </m:den>
                    </m:f>
                  </m:oMath>
                </a14:m>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255690" y="1629177"/>
                <a:ext cx="9601200" cy="4578440"/>
              </a:xfrm>
              <a:blipFill rotWithShape="0">
                <a:blip r:embed="rId2"/>
                <a:stretch>
                  <a:fillRect l="-571" t="-1065"/>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6877319" y="4443211"/>
            <a:ext cx="4526103" cy="2180877"/>
          </a:xfrm>
          <a:prstGeom prst="rect">
            <a:avLst/>
          </a:prstGeom>
        </p:spPr>
      </p:pic>
    </p:spTree>
    <p:extLst>
      <p:ext uri="{BB962C8B-B14F-4D97-AF65-F5344CB8AC3E}">
        <p14:creationId xmlns:p14="http://schemas.microsoft.com/office/powerpoint/2010/main" val="394476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23115" y="521593"/>
            <a:ext cx="9601200" cy="5892085"/>
          </a:xfrm>
        </p:spPr>
        <p:txBody>
          <a:bodyPr/>
          <a:lstStyle/>
          <a:p>
            <a:r>
              <a:rPr lang="es-CL" dirty="0"/>
              <a:t>4.- un calentador eléctrico utiliza 5A cuando es conectado a 110V .Determínese su </a:t>
            </a:r>
            <a:r>
              <a:rPr lang="es-CL" dirty="0" smtClean="0"/>
              <a:t>resistencia</a:t>
            </a:r>
          </a:p>
          <a:p>
            <a:pPr marL="0" indent="0">
              <a:buNone/>
            </a:pPr>
            <a:r>
              <a:rPr lang="es-CL" dirty="0" smtClean="0"/>
              <a:t>	 </a:t>
            </a:r>
            <a:r>
              <a:rPr lang="es-CL" dirty="0"/>
              <a:t>(22 </a:t>
            </a:r>
            <a:r>
              <a:rPr lang="es-CL" dirty="0">
                <a:latin typeface="Cambria Math" panose="02040503050406030204" pitchFamily="18" charset="0"/>
                <a:ea typeface="Cambria Math" panose="02040503050406030204" pitchFamily="18" charset="0"/>
              </a:rPr>
              <a:t>𝝮</a:t>
            </a:r>
            <a:r>
              <a:rPr lang="es-CL" dirty="0" smtClean="0"/>
              <a:t>) </a:t>
            </a:r>
          </a:p>
          <a:p>
            <a:endParaRPr lang="es-ES" dirty="0" smtClean="0"/>
          </a:p>
          <a:p>
            <a:endParaRPr lang="es-ES" dirty="0"/>
          </a:p>
          <a:p>
            <a:endParaRPr lang="es-ES" dirty="0" smtClean="0"/>
          </a:p>
          <a:p>
            <a:endParaRPr lang="es-CL" dirty="0"/>
          </a:p>
          <a:p>
            <a:r>
              <a:rPr lang="es-CL" dirty="0" smtClean="0"/>
              <a:t>5</a:t>
            </a:r>
            <a:r>
              <a:rPr lang="es-CL" dirty="0"/>
              <a:t>.- ¿Cuál es la caída de potencial a través de una parrilla eléctrica que consume 5 A cuando su resistencia, caliente, es de 24 </a:t>
            </a:r>
            <a:r>
              <a:rPr lang="es-CL" dirty="0" smtClean="0"/>
              <a:t> </a:t>
            </a:r>
            <a:r>
              <a:rPr lang="es-CL" dirty="0">
                <a:latin typeface="Cambria Math" panose="02040503050406030204" pitchFamily="18" charset="0"/>
                <a:ea typeface="Cambria Math" panose="02040503050406030204" pitchFamily="18" charset="0"/>
              </a:rPr>
              <a:t>𝝮</a:t>
            </a:r>
            <a:r>
              <a:rPr lang="es-CL" dirty="0" smtClean="0"/>
              <a:t>?</a:t>
            </a:r>
            <a:endParaRPr lang="es-CL" dirty="0"/>
          </a:p>
          <a:p>
            <a:pPr marL="0" indent="0">
              <a:buNone/>
            </a:pPr>
            <a:r>
              <a:rPr lang="es-CL" dirty="0" smtClean="0"/>
              <a:t>	(</a:t>
            </a:r>
            <a:r>
              <a:rPr lang="es-CL" dirty="0"/>
              <a:t>120V)</a:t>
            </a:r>
          </a:p>
        </p:txBody>
      </p:sp>
    </p:spTree>
    <p:extLst>
      <p:ext uri="{BB962C8B-B14F-4D97-AF65-F5344CB8AC3E}">
        <p14:creationId xmlns:p14="http://schemas.microsoft.com/office/powerpoint/2010/main" val="19676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20084" y="482958"/>
            <a:ext cx="9601200" cy="3581400"/>
          </a:xfrm>
        </p:spPr>
        <p:txBody>
          <a:bodyPr/>
          <a:lstStyle/>
          <a:p>
            <a:r>
              <a:rPr lang="es-CL" dirty="0"/>
              <a:t>6.- la corriente en la figura es de 0.125A en la dirección mostrada .para cada uno de los siguientes pares de puntos: ¿Cuál es el potencial y cual es el punto de mayor potencial? </a:t>
            </a:r>
            <a:endParaRPr lang="es-CL" dirty="0" smtClean="0"/>
          </a:p>
          <a:p>
            <a:r>
              <a:rPr lang="es-CL" dirty="0" smtClean="0"/>
              <a:t>6.1</a:t>
            </a:r>
            <a:r>
              <a:rPr lang="es-CL" dirty="0"/>
              <a:t>.- A , B </a:t>
            </a:r>
            <a:r>
              <a:rPr lang="es-CL" dirty="0" smtClean="0"/>
              <a:t>		6.2</a:t>
            </a:r>
            <a:r>
              <a:rPr lang="es-CL" dirty="0"/>
              <a:t>.- B,C </a:t>
            </a:r>
            <a:r>
              <a:rPr lang="es-CL" dirty="0" smtClean="0"/>
              <a:t>	6.3</a:t>
            </a:r>
            <a:r>
              <a:rPr lang="es-CL" dirty="0"/>
              <a:t>.- C,D </a:t>
            </a:r>
            <a:r>
              <a:rPr lang="es-CL" dirty="0" smtClean="0"/>
              <a:t>	6.4</a:t>
            </a:r>
            <a:r>
              <a:rPr lang="es-CL" dirty="0"/>
              <a:t>.- D,E </a:t>
            </a:r>
            <a:r>
              <a:rPr lang="es-CL" dirty="0" smtClean="0"/>
              <a:t>	6.5</a:t>
            </a:r>
            <a:r>
              <a:rPr lang="es-CL" dirty="0"/>
              <a:t>.- C,E</a:t>
            </a:r>
          </a:p>
        </p:txBody>
      </p:sp>
      <p:pic>
        <p:nvPicPr>
          <p:cNvPr id="4" name="Imagen 3"/>
          <p:cNvPicPr>
            <a:picLocks noChangeAspect="1"/>
          </p:cNvPicPr>
          <p:nvPr/>
        </p:nvPicPr>
        <p:blipFill>
          <a:blip r:embed="rId2"/>
          <a:stretch>
            <a:fillRect/>
          </a:stretch>
        </p:blipFill>
        <p:spPr>
          <a:xfrm>
            <a:off x="5441548" y="2393264"/>
            <a:ext cx="5661962" cy="3342188"/>
          </a:xfrm>
          <a:prstGeom prst="rect">
            <a:avLst/>
          </a:prstGeom>
        </p:spPr>
      </p:pic>
    </p:spTree>
    <p:extLst>
      <p:ext uri="{BB962C8B-B14F-4D97-AF65-F5344CB8AC3E}">
        <p14:creationId xmlns:p14="http://schemas.microsoft.com/office/powerpoint/2010/main" val="951744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45842" y="534473"/>
            <a:ext cx="9601200" cy="3581400"/>
          </a:xfrm>
        </p:spPr>
        <p:txBody>
          <a:bodyPr/>
          <a:lstStyle/>
          <a:p>
            <a:r>
              <a:rPr lang="es-CL" dirty="0"/>
              <a:t>7.- una corriente de 3A fluye a través de un alambre como indica la figura. ¿Cual será la lectura en un voltímetro si se conecta en? : </a:t>
            </a:r>
            <a:endParaRPr lang="es-CL" dirty="0" smtClean="0"/>
          </a:p>
          <a:p>
            <a:r>
              <a:rPr lang="es-CL" dirty="0" smtClean="0"/>
              <a:t>7.1</a:t>
            </a:r>
            <a:r>
              <a:rPr lang="es-CL" dirty="0"/>
              <a:t>.- de A </a:t>
            </a:r>
            <a:r>
              <a:rPr lang="es-CL" dirty="0" err="1"/>
              <a:t>a</a:t>
            </a:r>
            <a:r>
              <a:rPr lang="es-CL" dirty="0"/>
              <a:t> </a:t>
            </a:r>
            <a:r>
              <a:rPr lang="es-CL" dirty="0" smtClean="0"/>
              <a:t>B		 </a:t>
            </a:r>
            <a:r>
              <a:rPr lang="es-CL" dirty="0"/>
              <a:t>7.2.- de A </a:t>
            </a:r>
            <a:r>
              <a:rPr lang="es-CL" dirty="0" err="1"/>
              <a:t>a</a:t>
            </a:r>
            <a:r>
              <a:rPr lang="es-CL" dirty="0"/>
              <a:t> C </a:t>
            </a:r>
            <a:r>
              <a:rPr lang="es-CL" dirty="0" smtClean="0"/>
              <a:t>		7.3</a:t>
            </a:r>
            <a:r>
              <a:rPr lang="es-CL" dirty="0"/>
              <a:t>.- de A </a:t>
            </a:r>
            <a:r>
              <a:rPr lang="es-CL" dirty="0" err="1"/>
              <a:t>a</a:t>
            </a:r>
            <a:r>
              <a:rPr lang="es-CL" dirty="0"/>
              <a:t> D</a:t>
            </a:r>
          </a:p>
        </p:txBody>
      </p:sp>
      <p:pic>
        <p:nvPicPr>
          <p:cNvPr id="4" name="Imagen 3"/>
          <p:cNvPicPr>
            <a:picLocks noChangeAspect="1"/>
          </p:cNvPicPr>
          <p:nvPr/>
        </p:nvPicPr>
        <p:blipFill>
          <a:blip r:embed="rId2"/>
          <a:stretch>
            <a:fillRect/>
          </a:stretch>
        </p:blipFill>
        <p:spPr>
          <a:xfrm>
            <a:off x="1603405" y="3773510"/>
            <a:ext cx="9551860" cy="2093889"/>
          </a:xfrm>
          <a:prstGeom prst="rect">
            <a:avLst/>
          </a:prstGeom>
        </p:spPr>
      </p:pic>
      <p:sp>
        <p:nvSpPr>
          <p:cNvPr id="5" name="Rectángulo 4"/>
          <p:cNvSpPr/>
          <p:nvPr/>
        </p:nvSpPr>
        <p:spPr>
          <a:xfrm>
            <a:off x="2564092" y="6142081"/>
            <a:ext cx="2015295" cy="369332"/>
          </a:xfrm>
          <a:prstGeom prst="rect">
            <a:avLst/>
          </a:prstGeom>
        </p:spPr>
        <p:txBody>
          <a:bodyPr wrap="none">
            <a:spAutoFit/>
          </a:bodyPr>
          <a:lstStyle/>
          <a:p>
            <a:r>
              <a:rPr lang="es-CL" dirty="0"/>
              <a:t>(-18V , -26V , -28V)</a:t>
            </a:r>
          </a:p>
        </p:txBody>
      </p:sp>
    </p:spTree>
    <p:extLst>
      <p:ext uri="{BB962C8B-B14F-4D97-AF65-F5344CB8AC3E}">
        <p14:creationId xmlns:p14="http://schemas.microsoft.com/office/powerpoint/2010/main" val="2969860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71600" y="470079"/>
            <a:ext cx="9601200" cy="3581400"/>
          </a:xfrm>
        </p:spPr>
        <p:txBody>
          <a:bodyPr/>
          <a:lstStyle/>
          <a:p>
            <a:r>
              <a:rPr lang="es-CL" dirty="0"/>
              <a:t>8.- repita el problema anterior, si la corriente de 3 A ahora fluye de derecha a izquierda en lugar de izquierda a derecha. ¿Cual es el punto de mayor potencial en cada caso? </a:t>
            </a:r>
            <a:endParaRPr lang="es-CL" dirty="0" smtClean="0"/>
          </a:p>
          <a:p>
            <a:pPr marL="0" indent="0">
              <a:buNone/>
            </a:pPr>
            <a:r>
              <a:rPr lang="es-CL" dirty="0" smtClean="0"/>
              <a:t>	(+</a:t>
            </a:r>
            <a:r>
              <a:rPr lang="es-CL" dirty="0"/>
              <a:t>18V, B es de mayor potencial, +10V, C es de mayor potencial, +26V, D es de mayor potencial) </a:t>
            </a:r>
            <a:endParaRPr lang="es-CL" dirty="0" smtClean="0"/>
          </a:p>
          <a:p>
            <a:endParaRPr lang="es-CL" dirty="0"/>
          </a:p>
          <a:p>
            <a:r>
              <a:rPr lang="es-CL" dirty="0" smtClean="0"/>
              <a:t>9</a:t>
            </a:r>
            <a:r>
              <a:rPr lang="es-CL" dirty="0"/>
              <a:t>.- Una pila seca tiene una fem de 1.52V .El potencial de sus terminales cae a cero cuando una corriente de 25A pasa a través de ella. ¿Cual es su resistencia interna?</a:t>
            </a:r>
          </a:p>
        </p:txBody>
      </p:sp>
      <p:pic>
        <p:nvPicPr>
          <p:cNvPr id="4" name="Imagen 3"/>
          <p:cNvPicPr>
            <a:picLocks noChangeAspect="1"/>
          </p:cNvPicPr>
          <p:nvPr/>
        </p:nvPicPr>
        <p:blipFill>
          <a:blip r:embed="rId2"/>
          <a:stretch>
            <a:fillRect/>
          </a:stretch>
        </p:blipFill>
        <p:spPr>
          <a:xfrm>
            <a:off x="6078828" y="3515932"/>
            <a:ext cx="4437263" cy="2152735"/>
          </a:xfrm>
          <a:prstGeom prst="rect">
            <a:avLst/>
          </a:prstGeom>
        </p:spPr>
      </p:pic>
      <p:sp>
        <p:nvSpPr>
          <p:cNvPr id="5" name="Rectángulo 4"/>
          <p:cNvSpPr/>
          <p:nvPr/>
        </p:nvSpPr>
        <p:spPr>
          <a:xfrm>
            <a:off x="3262317" y="5484001"/>
            <a:ext cx="1220783" cy="369332"/>
          </a:xfrm>
          <a:prstGeom prst="rect">
            <a:avLst/>
          </a:prstGeom>
        </p:spPr>
        <p:txBody>
          <a:bodyPr wrap="none">
            <a:spAutoFit/>
          </a:bodyPr>
          <a:lstStyle/>
          <a:p>
            <a:r>
              <a:rPr lang="es-CL" dirty="0"/>
              <a:t>(0.061 </a:t>
            </a:r>
            <a:r>
              <a:rPr lang="es-CL" dirty="0" smtClean="0">
                <a:latin typeface="Cambria Math" panose="02040503050406030204" pitchFamily="18" charset="0"/>
                <a:ea typeface="Cambria Math" panose="02040503050406030204" pitchFamily="18" charset="0"/>
              </a:rPr>
              <a:t>𝝮)</a:t>
            </a:r>
            <a:r>
              <a:rPr lang="es-CL" dirty="0" smtClean="0"/>
              <a:t> </a:t>
            </a:r>
            <a:endParaRPr lang="es-CL" dirty="0"/>
          </a:p>
        </p:txBody>
      </p:sp>
    </p:spTree>
    <p:extLst>
      <p:ext uri="{BB962C8B-B14F-4D97-AF65-F5344CB8AC3E}">
        <p14:creationId xmlns:p14="http://schemas.microsoft.com/office/powerpoint/2010/main" val="247414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71600" y="560231"/>
            <a:ext cx="9601200" cy="3581400"/>
          </a:xfrm>
        </p:spPr>
        <p:txBody>
          <a:bodyPr/>
          <a:lstStyle/>
          <a:p>
            <a:r>
              <a:rPr lang="es-CL" dirty="0" smtClean="0"/>
              <a:t> </a:t>
            </a:r>
            <a:r>
              <a:rPr lang="es-CL" dirty="0"/>
              <a:t>10.- Un generador de corriente directa tiene una fem de 120V, es decir el voltaje en sus terminales es de 120V cuando no fluye corriente a través de él .Para una salida de 20A, el potencial en sus terminales es de 115V</a:t>
            </a:r>
            <a:r>
              <a:rPr lang="es-CL" dirty="0" smtClean="0"/>
              <a:t>:</a:t>
            </a:r>
          </a:p>
          <a:p>
            <a:r>
              <a:rPr lang="es-CL" dirty="0" smtClean="0"/>
              <a:t> 10.1</a:t>
            </a:r>
            <a:r>
              <a:rPr lang="es-CL" dirty="0"/>
              <a:t>.- ¿Cuál es la resistencia interna del </a:t>
            </a:r>
            <a:r>
              <a:rPr lang="es-CL" dirty="0" smtClean="0"/>
              <a:t>generador?</a:t>
            </a:r>
          </a:p>
          <a:p>
            <a:r>
              <a:rPr lang="es-CL" dirty="0" smtClean="0"/>
              <a:t>10.2</a:t>
            </a:r>
            <a:r>
              <a:rPr lang="es-CL" dirty="0"/>
              <a:t>.- ¿Cuál será el voltaje en las terminales para una salida de 40A? </a:t>
            </a:r>
            <a:endParaRPr lang="es-CL" dirty="0" smtClean="0"/>
          </a:p>
          <a:p>
            <a:r>
              <a:rPr lang="es-CL" dirty="0" smtClean="0"/>
              <a:t>(0.25</a:t>
            </a:r>
            <a:r>
              <a:rPr lang="es-CL" dirty="0">
                <a:latin typeface="Cambria Math" panose="02040503050406030204" pitchFamily="18" charset="0"/>
                <a:ea typeface="Cambria Math" panose="02040503050406030204" pitchFamily="18" charset="0"/>
              </a:rPr>
              <a:t> 𝝮</a:t>
            </a:r>
            <a:r>
              <a:rPr lang="es-CL" dirty="0" smtClean="0"/>
              <a:t>  </a:t>
            </a:r>
            <a:r>
              <a:rPr lang="es-CL" dirty="0"/>
              <a:t>, 110V) </a:t>
            </a:r>
          </a:p>
        </p:txBody>
      </p:sp>
    </p:spTree>
    <p:extLst>
      <p:ext uri="{BB962C8B-B14F-4D97-AF65-F5344CB8AC3E}">
        <p14:creationId xmlns:p14="http://schemas.microsoft.com/office/powerpoint/2010/main" val="1570810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84479" y="560232"/>
            <a:ext cx="9601200" cy="3581400"/>
          </a:xfrm>
        </p:spPr>
        <p:txBody>
          <a:bodyPr/>
          <a:lstStyle/>
          <a:p>
            <a:r>
              <a:rPr lang="es-CL" dirty="0"/>
              <a:t>11.- Como se indica en la figura, el método amperímetro-voltímetro es utilizado para medir una resistencia R desconocida .La lectura del amperímetro es de 0.3A y la del voltímetro es de 1,5V .Calcule el valor de R si el amperímetro y el voltímetro son ideales.</a:t>
            </a:r>
          </a:p>
        </p:txBody>
      </p:sp>
      <p:pic>
        <p:nvPicPr>
          <p:cNvPr id="4" name="Imagen 3"/>
          <p:cNvPicPr>
            <a:picLocks noChangeAspect="1"/>
          </p:cNvPicPr>
          <p:nvPr/>
        </p:nvPicPr>
        <p:blipFill>
          <a:blip r:embed="rId2"/>
          <a:stretch>
            <a:fillRect/>
          </a:stretch>
        </p:blipFill>
        <p:spPr>
          <a:xfrm>
            <a:off x="5859888" y="1996387"/>
            <a:ext cx="4958366" cy="3502892"/>
          </a:xfrm>
          <a:prstGeom prst="rect">
            <a:avLst/>
          </a:prstGeom>
        </p:spPr>
      </p:pic>
      <p:sp>
        <p:nvSpPr>
          <p:cNvPr id="5" name="Rectángulo 4"/>
          <p:cNvSpPr/>
          <p:nvPr/>
        </p:nvSpPr>
        <p:spPr>
          <a:xfrm>
            <a:off x="2656476" y="5832988"/>
            <a:ext cx="790601" cy="369332"/>
          </a:xfrm>
          <a:prstGeom prst="rect">
            <a:avLst/>
          </a:prstGeom>
        </p:spPr>
        <p:txBody>
          <a:bodyPr wrap="none">
            <a:spAutoFit/>
          </a:bodyPr>
          <a:lstStyle/>
          <a:p>
            <a:r>
              <a:rPr lang="es-CL" dirty="0"/>
              <a:t>(5 </a:t>
            </a:r>
            <a:r>
              <a:rPr lang="es-CL" dirty="0">
                <a:latin typeface="Cambria Math" panose="02040503050406030204" pitchFamily="18" charset="0"/>
                <a:ea typeface="Cambria Math" panose="02040503050406030204" pitchFamily="18" charset="0"/>
              </a:rPr>
              <a:t>𝝮 </a:t>
            </a:r>
            <a:r>
              <a:rPr lang="es-CL" dirty="0" smtClean="0"/>
              <a:t> </a:t>
            </a:r>
            <a:r>
              <a:rPr lang="es-CL" dirty="0"/>
              <a:t>)</a:t>
            </a:r>
          </a:p>
        </p:txBody>
      </p:sp>
    </p:spTree>
    <p:extLst>
      <p:ext uri="{BB962C8B-B14F-4D97-AF65-F5344CB8AC3E}">
        <p14:creationId xmlns:p14="http://schemas.microsoft.com/office/powerpoint/2010/main" val="3970922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229933" y="347730"/>
                <a:ext cx="10373932" cy="6233373"/>
              </a:xfrm>
            </p:spPr>
            <p:txBody>
              <a:bodyPr>
                <a:normAutofit/>
              </a:bodyPr>
              <a:lstStyle/>
              <a:p>
                <a:r>
                  <a:rPr lang="es-CL" dirty="0" smtClean="0"/>
                  <a:t>12.- Una varilla de metal mide 2m de largo y tiene 8mm de diámetro .Calcule su resistencia si la resistividad del metal es 1,76x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−8</m:t>
                        </m:r>
                      </m:sup>
                    </m:sSup>
                  </m:oMath>
                </a14:m>
                <a:r>
                  <a:rPr lang="es-CL" dirty="0" smtClean="0"/>
                  <a:t> m </a:t>
                </a:r>
                <a:r>
                  <a:rPr lang="es-CL" dirty="0">
                    <a:latin typeface="Cambria Math" panose="02040503050406030204" pitchFamily="18" charset="0"/>
                    <a:ea typeface="Cambria Math" panose="02040503050406030204" pitchFamily="18" charset="0"/>
                  </a:rPr>
                  <a:t>𝝮</a:t>
                </a:r>
                <a:endParaRPr lang="es-CL" dirty="0"/>
              </a:p>
              <a:p>
                <a:pPr marL="0" indent="0">
                  <a:buNone/>
                </a:pPr>
                <a:r>
                  <a:rPr lang="es-CL" dirty="0" smtClean="0"/>
                  <a:t>	(7x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−4</m:t>
                        </m:r>
                      </m:sup>
                    </m:sSup>
                  </m:oMath>
                </a14:m>
                <a:r>
                  <a:rPr lang="es-CL" dirty="0" smtClean="0"/>
                  <a:t> </a:t>
                </a:r>
                <a:r>
                  <a:rPr lang="es-CL" dirty="0" smtClean="0">
                    <a:latin typeface="Cambria Math" panose="02040503050406030204" pitchFamily="18" charset="0"/>
                    <a:ea typeface="Cambria Math" panose="02040503050406030204" pitchFamily="18" charset="0"/>
                  </a:rPr>
                  <a:t>𝝮</a:t>
                </a:r>
              </a:p>
              <a:p>
                <a:pPr marL="0" indent="0">
                  <a:buNone/>
                </a:pPr>
                <a:endParaRPr lang="es-CL" dirty="0"/>
              </a:p>
              <a:p>
                <a:r>
                  <a:rPr lang="es-CL" dirty="0"/>
                  <a:t>13.- El alambre del numero 10 tiene un diámetro de 2.59mm. ¿Cuantos metros de alambre de aluminio del mismo numero se necesitan para hacer una resistencia </a:t>
                </a:r>
                <a:r>
                  <a:rPr lang="es-CL" dirty="0" smtClean="0"/>
                  <a:t>de 1</a:t>
                </a:r>
                <a:r>
                  <a:rPr lang="es-CL" dirty="0" smtClean="0">
                    <a:latin typeface="Cambria Math" panose="02040503050406030204" pitchFamily="18" charset="0"/>
                    <a:ea typeface="Cambria Math" panose="02040503050406030204" pitchFamily="18" charset="0"/>
                  </a:rPr>
                  <a:t> </a:t>
                </a:r>
                <a:r>
                  <a:rPr lang="es-CL" dirty="0">
                    <a:latin typeface="Cambria Math" panose="02040503050406030204" pitchFamily="18" charset="0"/>
                    <a:ea typeface="Cambria Math" panose="02040503050406030204" pitchFamily="18" charset="0"/>
                  </a:rPr>
                  <a:t>𝝮</a:t>
                </a:r>
                <a:r>
                  <a:rPr lang="es-CL" dirty="0" smtClean="0"/>
                  <a:t> </a:t>
                </a:r>
                <a:r>
                  <a:rPr lang="es-CL" dirty="0"/>
                  <a:t>? </a:t>
                </a:r>
                <a:r>
                  <a:rPr lang="es-CL" dirty="0" smtClean="0"/>
                  <a:t> </a:t>
                </a:r>
                <a:endParaRPr lang="es-CL" dirty="0"/>
              </a:p>
              <a:p>
                <a:r>
                  <a:rPr lang="es-CL" dirty="0"/>
                  <a:t>(considere la resistividad del alambre como </a:t>
                </a:r>
                <a:r>
                  <a:rPr lang="es-CL" dirty="0" smtClean="0"/>
                  <a:t>2,8x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−8</m:t>
                        </m:r>
                      </m:sup>
                    </m:sSup>
                  </m:oMath>
                </a14:m>
                <a:r>
                  <a:rPr lang="es-CL" dirty="0" smtClean="0"/>
                  <a:t> </a:t>
                </a:r>
                <a:r>
                  <a:rPr lang="es-CL" dirty="0"/>
                  <a:t>) m </a:t>
                </a:r>
                <a:r>
                  <a:rPr lang="es-CL" dirty="0">
                    <a:latin typeface="Cambria Math" panose="02040503050406030204" pitchFamily="18" charset="0"/>
                    <a:ea typeface="Cambria Math" panose="02040503050406030204" pitchFamily="18" charset="0"/>
                  </a:rPr>
                  <a:t>𝝮</a:t>
                </a:r>
                <a:endParaRPr lang="es-CL" dirty="0"/>
              </a:p>
              <a:p>
                <a:pPr marL="0" indent="0">
                  <a:buNone/>
                </a:pPr>
                <a:r>
                  <a:rPr lang="es-CL" dirty="0" smtClean="0"/>
                  <a:t>	(</a:t>
                </a:r>
                <a:r>
                  <a:rPr lang="es-CL" dirty="0"/>
                  <a:t>188m) </a:t>
                </a:r>
                <a:endParaRPr lang="es-CL" dirty="0" smtClean="0"/>
              </a:p>
              <a:p>
                <a:pPr marL="0" indent="0">
                  <a:buNone/>
                </a:pPr>
                <a:endParaRPr lang="es-ES" dirty="0" smtClean="0"/>
              </a:p>
              <a:p>
                <a:pPr marL="0" indent="0">
                  <a:buNone/>
                </a:pPr>
                <a:endParaRPr lang="es-CL" dirty="0"/>
              </a:p>
              <a:p>
                <a:r>
                  <a:rPr lang="es-CL" dirty="0"/>
                  <a:t>14.- La resistencia de una bobina de cobre es de 3.35 </a:t>
                </a:r>
                <a:r>
                  <a:rPr lang="es-CL" dirty="0" smtClean="0"/>
                  <a:t> </a:t>
                </a:r>
                <a:r>
                  <a:rPr lang="es-CL" dirty="0">
                    <a:latin typeface="Cambria Math" panose="02040503050406030204" pitchFamily="18" charset="0"/>
                    <a:ea typeface="Cambria Math" panose="02040503050406030204" pitchFamily="18" charset="0"/>
                  </a:rPr>
                  <a:t>𝝮</a:t>
                </a:r>
                <a:endParaRPr lang="es-CL" dirty="0"/>
              </a:p>
              <a:p>
                <a:pPr marL="0" indent="0">
                  <a:buNone/>
                </a:pPr>
                <a:r>
                  <a:rPr lang="es-CL" dirty="0" smtClean="0"/>
                  <a:t>	a </a:t>
                </a:r>
                <a:r>
                  <a:rPr lang="es-CL" dirty="0"/>
                  <a:t>0ºC.¿Cual es su resistencia a 50ºC? Para el cobre </a:t>
                </a:r>
                <a14:m>
                  <m:oMath xmlns:m="http://schemas.openxmlformats.org/officeDocument/2006/math">
                    <m:r>
                      <a:rPr lang="es-CL" i="1" smtClean="0">
                        <a:latin typeface="Cambria Math" panose="02040503050406030204" pitchFamily="18" charset="0"/>
                        <a:ea typeface="Cambria Math" panose="02040503050406030204" pitchFamily="18" charset="0"/>
                      </a:rPr>
                      <m:t>𝛼</m:t>
                    </m:r>
                    <m:r>
                      <a:rPr lang="es-ES" b="0" i="1" smtClean="0">
                        <a:latin typeface="Cambria Math" panose="02040503050406030204" pitchFamily="18" charset="0"/>
                        <a:ea typeface="Cambria Math" panose="02040503050406030204" pitchFamily="18" charset="0"/>
                      </a:rPr>
                      <m:t>=4,3</m:t>
                    </m:r>
                    <m:sSup>
                      <m:sSupPr>
                        <m:ctrlPr>
                          <a:rPr lang="es-ES" b="0" i="1" smtClean="0">
                            <a:latin typeface="Cambria Math" panose="02040503050406030204" pitchFamily="18" charset="0"/>
                            <a:ea typeface="Cambria Math" panose="02040503050406030204" pitchFamily="18" charset="0"/>
                          </a:rPr>
                        </m:ctrlPr>
                      </m:sSupPr>
                      <m:e>
                        <m:r>
                          <a:rPr lang="es-ES" b="0" i="1" smtClean="0">
                            <a:latin typeface="Cambria Math" panose="02040503050406030204" pitchFamily="18" charset="0"/>
                            <a:ea typeface="Cambria Math" panose="02040503050406030204" pitchFamily="18" charset="0"/>
                          </a:rPr>
                          <m:t>𝑥</m:t>
                        </m:r>
                        <m:r>
                          <a:rPr lang="es-ES" b="0" i="1" smtClean="0">
                            <a:latin typeface="Cambria Math" panose="02040503050406030204" pitchFamily="18" charset="0"/>
                            <a:ea typeface="Cambria Math" panose="02040503050406030204" pitchFamily="18" charset="0"/>
                          </a:rPr>
                          <m:t>10</m:t>
                        </m:r>
                      </m:e>
                      <m:sup>
                        <m:r>
                          <a:rPr lang="es-ES" b="0" i="1" smtClean="0">
                            <a:latin typeface="Cambria Math" panose="02040503050406030204" pitchFamily="18" charset="0"/>
                            <a:ea typeface="Cambria Math" panose="02040503050406030204" pitchFamily="18" charset="0"/>
                          </a:rPr>
                          <m:t>−3º</m:t>
                        </m:r>
                      </m:sup>
                    </m:sSup>
                    <m:r>
                      <a:rPr lang="es-ES" b="0" i="1" smtClean="0">
                        <a:latin typeface="Cambria Math" panose="02040503050406030204" pitchFamily="18" charset="0"/>
                        <a:ea typeface="Cambria Math" panose="02040503050406030204" pitchFamily="18" charset="0"/>
                      </a:rPr>
                      <m:t>º</m:t>
                    </m:r>
                    <m:sSup>
                      <m:sSupPr>
                        <m:ctrlPr>
                          <a:rPr lang="es-ES" b="0" i="1" smtClean="0">
                            <a:latin typeface="Cambria Math" panose="02040503050406030204" pitchFamily="18" charset="0"/>
                            <a:ea typeface="Cambria Math" panose="02040503050406030204" pitchFamily="18" charset="0"/>
                          </a:rPr>
                        </m:ctrlPr>
                      </m:sSupPr>
                      <m:e>
                        <m:r>
                          <a:rPr lang="es-ES" b="0" i="1" smtClean="0">
                            <a:latin typeface="Cambria Math" panose="02040503050406030204" pitchFamily="18" charset="0"/>
                            <a:ea typeface="Cambria Math" panose="02040503050406030204" pitchFamily="18" charset="0"/>
                          </a:rPr>
                          <m:t>𝐶</m:t>
                        </m:r>
                      </m:e>
                      <m:sup>
                        <m:r>
                          <a:rPr lang="es-ES" b="0" i="1" smtClean="0">
                            <a:latin typeface="Cambria Math" panose="02040503050406030204" pitchFamily="18" charset="0"/>
                            <a:ea typeface="Cambria Math" panose="02040503050406030204" pitchFamily="18" charset="0"/>
                          </a:rPr>
                          <m:t>−1</m:t>
                        </m:r>
                      </m:sup>
                    </m:sSup>
                  </m:oMath>
                </a14:m>
                <a:r>
                  <a:rPr lang="es-CL" dirty="0" smtClean="0"/>
                  <a:t> </a:t>
                </a:r>
              </a:p>
              <a:p>
                <a:pPr marL="0" indent="0">
                  <a:buNone/>
                </a:pPr>
                <a:r>
                  <a:rPr lang="es-CL" dirty="0" smtClean="0"/>
                  <a:t>	(</a:t>
                </a:r>
                <a:r>
                  <a:rPr lang="es-CL" dirty="0"/>
                  <a:t>4.07 </a:t>
                </a:r>
                <a:r>
                  <a:rPr lang="es-CL" dirty="0" smtClean="0">
                    <a:latin typeface="Cambria Math" panose="02040503050406030204" pitchFamily="18" charset="0"/>
                    <a:ea typeface="Cambria Math" panose="02040503050406030204" pitchFamily="18" charset="0"/>
                  </a:rPr>
                  <a:t>𝝮)</a:t>
                </a:r>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229933" y="347730"/>
                <a:ext cx="10373932" cy="6233373"/>
              </a:xfrm>
              <a:blipFill rotWithShape="0">
                <a:blip r:embed="rId2"/>
                <a:stretch>
                  <a:fillRect l="-529" t="-782" r="-940"/>
                </a:stretch>
              </a:blipFill>
            </p:spPr>
            <p:txBody>
              <a:bodyPr/>
              <a:lstStyle/>
              <a:p>
                <a:r>
                  <a:rPr lang="es-CL">
                    <a:noFill/>
                  </a:rPr>
                  <a:t> </a:t>
                </a:r>
              </a:p>
            </p:txBody>
          </p:sp>
        </mc:Fallback>
      </mc:AlternateContent>
    </p:spTree>
    <p:extLst>
      <p:ext uri="{BB962C8B-B14F-4D97-AF65-F5344CB8AC3E}">
        <p14:creationId xmlns:p14="http://schemas.microsoft.com/office/powerpoint/2010/main" val="275402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281448" y="495836"/>
                <a:ext cx="10219386" cy="6201177"/>
              </a:xfrm>
            </p:spPr>
            <p:txBody>
              <a:bodyPr/>
              <a:lstStyle/>
              <a:p>
                <a:r>
                  <a:rPr lang="es-CL" dirty="0" smtClean="0"/>
                  <a:t>15.- se requiere de una resistencia con un valor de 30  </a:t>
                </a:r>
                <a:r>
                  <a:rPr lang="es-CL" dirty="0" smtClean="0">
                    <a:latin typeface="Cambria Math" panose="02040503050406030204" pitchFamily="18" charset="0"/>
                    <a:ea typeface="Cambria Math" panose="02040503050406030204" pitchFamily="18" charset="0"/>
                  </a:rPr>
                  <a:t>𝝮 </a:t>
                </a:r>
                <a:r>
                  <a:rPr lang="es-CL" dirty="0" smtClean="0"/>
                  <a:t>que </a:t>
                </a:r>
                <a:r>
                  <a:rPr lang="es-CL" dirty="0"/>
                  <a:t>sea independiente de la temperatura .Para lograrlo se utiliza una resistencia de aluminio con valor R a 0ºC, conectado en serie con un resistor de carbón con valor R’ a 0ºC </a:t>
                </a:r>
                <a:r>
                  <a:rPr lang="es-CL" dirty="0" smtClean="0"/>
                  <a:t>.</a:t>
                </a:r>
              </a:p>
              <a:p>
                <a:pPr marL="0" indent="0">
                  <a:buNone/>
                </a:pPr>
                <a:r>
                  <a:rPr lang="es-CL" dirty="0"/>
                  <a:t>	</a:t>
                </a:r>
                <a:r>
                  <a:rPr lang="es-CL" dirty="0" smtClean="0"/>
                  <a:t>Evalúese </a:t>
                </a:r>
                <a:r>
                  <a:rPr lang="es-CL" dirty="0"/>
                  <a:t>R y R’ dado que </a:t>
                </a:r>
                <a14:m>
                  <m:oMath xmlns:m="http://schemas.openxmlformats.org/officeDocument/2006/math">
                    <m:r>
                      <a:rPr lang="es-CL" i="1">
                        <a:latin typeface="Cambria Math" panose="02040503050406030204" pitchFamily="18" charset="0"/>
                        <a:ea typeface="Cambria Math" panose="02040503050406030204" pitchFamily="18" charset="0"/>
                      </a:rPr>
                      <m:t>𝛼</m:t>
                    </m:r>
                    <m:r>
                      <a:rPr lang="es-ES" i="1">
                        <a:latin typeface="Cambria Math" panose="02040503050406030204" pitchFamily="18" charset="0"/>
                        <a:ea typeface="Cambria Math" panose="02040503050406030204" pitchFamily="18" charset="0"/>
                      </a:rPr>
                      <m:t>=</m:t>
                    </m:r>
                    <m:r>
                      <a:rPr lang="es-ES" b="0" i="1" smtClean="0">
                        <a:latin typeface="Cambria Math" panose="02040503050406030204" pitchFamily="18" charset="0"/>
                        <a:ea typeface="Cambria Math" panose="02040503050406030204" pitchFamily="18" charset="0"/>
                      </a:rPr>
                      <m:t>3,9</m:t>
                    </m:r>
                    <m:sSup>
                      <m:sSupPr>
                        <m:ctrlPr>
                          <a:rPr lang="es-ES" i="1">
                            <a:latin typeface="Cambria Math" panose="02040503050406030204" pitchFamily="18" charset="0"/>
                            <a:ea typeface="Cambria Math" panose="02040503050406030204" pitchFamily="18" charset="0"/>
                          </a:rPr>
                        </m:ctrlPr>
                      </m:sSupPr>
                      <m:e>
                        <m:r>
                          <a:rPr lang="es-ES" i="1">
                            <a:latin typeface="Cambria Math" panose="02040503050406030204" pitchFamily="18" charset="0"/>
                            <a:ea typeface="Cambria Math" panose="02040503050406030204" pitchFamily="18" charset="0"/>
                          </a:rPr>
                          <m:t>𝑥</m:t>
                        </m:r>
                        <m:r>
                          <a:rPr lang="es-ES" i="1">
                            <a:latin typeface="Cambria Math" panose="02040503050406030204" pitchFamily="18" charset="0"/>
                            <a:ea typeface="Cambria Math" panose="02040503050406030204" pitchFamily="18" charset="0"/>
                          </a:rPr>
                          <m:t>10</m:t>
                        </m:r>
                      </m:e>
                      <m:sup>
                        <m:r>
                          <a:rPr lang="es-ES" i="1">
                            <a:latin typeface="Cambria Math" panose="02040503050406030204" pitchFamily="18" charset="0"/>
                            <a:ea typeface="Cambria Math" panose="02040503050406030204" pitchFamily="18" charset="0"/>
                          </a:rPr>
                          <m:t>−3º</m:t>
                        </m:r>
                      </m:sup>
                    </m:sSup>
                    <m:r>
                      <a:rPr lang="es-ES" i="1">
                        <a:latin typeface="Cambria Math" panose="02040503050406030204" pitchFamily="18" charset="0"/>
                        <a:ea typeface="Cambria Math" panose="02040503050406030204" pitchFamily="18" charset="0"/>
                      </a:rPr>
                      <m:t>º</m:t>
                    </m:r>
                    <m:sSup>
                      <m:sSupPr>
                        <m:ctrlPr>
                          <a:rPr lang="es-ES" i="1">
                            <a:latin typeface="Cambria Math" panose="02040503050406030204" pitchFamily="18" charset="0"/>
                            <a:ea typeface="Cambria Math" panose="02040503050406030204" pitchFamily="18" charset="0"/>
                          </a:rPr>
                        </m:ctrlPr>
                      </m:sSupPr>
                      <m:e>
                        <m:r>
                          <a:rPr lang="es-ES" i="1">
                            <a:latin typeface="Cambria Math" panose="02040503050406030204" pitchFamily="18" charset="0"/>
                            <a:ea typeface="Cambria Math" panose="02040503050406030204" pitchFamily="18" charset="0"/>
                          </a:rPr>
                          <m:t>𝐶</m:t>
                        </m:r>
                      </m:e>
                      <m:sup>
                        <m:r>
                          <a:rPr lang="es-ES" i="1">
                            <a:latin typeface="Cambria Math" panose="02040503050406030204" pitchFamily="18" charset="0"/>
                            <a:ea typeface="Cambria Math" panose="02040503050406030204" pitchFamily="18" charset="0"/>
                          </a:rPr>
                          <m:t>−1</m:t>
                        </m:r>
                      </m:sup>
                    </m:sSup>
                  </m:oMath>
                </a14:m>
                <a:r>
                  <a:rPr lang="es-CL" dirty="0"/>
                  <a:t> </a:t>
                </a:r>
              </a:p>
              <a:p>
                <a:pPr marL="0" indent="0">
                  <a:buNone/>
                </a:pPr>
                <a:r>
                  <a:rPr lang="es-CL" dirty="0" smtClean="0"/>
                  <a:t>para </a:t>
                </a:r>
                <a:r>
                  <a:rPr lang="es-CL" dirty="0"/>
                  <a:t>el aluminio y </a:t>
                </a:r>
                <a14:m>
                  <m:oMath xmlns:m="http://schemas.openxmlformats.org/officeDocument/2006/math">
                    <m:r>
                      <a:rPr lang="es-CL" i="1">
                        <a:latin typeface="Cambria Math" panose="02040503050406030204" pitchFamily="18" charset="0"/>
                        <a:ea typeface="Cambria Math" panose="02040503050406030204" pitchFamily="18" charset="0"/>
                      </a:rPr>
                      <m:t>𝛼</m:t>
                    </m:r>
                    <m:r>
                      <a:rPr lang="es-ES" i="1">
                        <a:latin typeface="Cambria Math" panose="02040503050406030204" pitchFamily="18" charset="0"/>
                        <a:ea typeface="Cambria Math" panose="02040503050406030204" pitchFamily="18" charset="0"/>
                      </a:rPr>
                      <m:t>=</m:t>
                    </m:r>
                    <m:r>
                      <a:rPr lang="es-ES" b="0" i="1" smtClean="0">
                        <a:latin typeface="Cambria Math" panose="02040503050406030204" pitchFamily="18" charset="0"/>
                        <a:ea typeface="Cambria Math" panose="02040503050406030204" pitchFamily="18" charset="0"/>
                      </a:rPr>
                      <m:t>−0,5</m:t>
                    </m:r>
                    <m:sSup>
                      <m:sSupPr>
                        <m:ctrlPr>
                          <a:rPr lang="es-ES" i="1">
                            <a:latin typeface="Cambria Math" panose="02040503050406030204" pitchFamily="18" charset="0"/>
                            <a:ea typeface="Cambria Math" panose="02040503050406030204" pitchFamily="18" charset="0"/>
                          </a:rPr>
                        </m:ctrlPr>
                      </m:sSupPr>
                      <m:e>
                        <m:r>
                          <a:rPr lang="es-ES" i="1">
                            <a:latin typeface="Cambria Math" panose="02040503050406030204" pitchFamily="18" charset="0"/>
                            <a:ea typeface="Cambria Math" panose="02040503050406030204" pitchFamily="18" charset="0"/>
                          </a:rPr>
                          <m:t>𝑥</m:t>
                        </m:r>
                        <m:r>
                          <a:rPr lang="es-ES" i="1">
                            <a:latin typeface="Cambria Math" panose="02040503050406030204" pitchFamily="18" charset="0"/>
                            <a:ea typeface="Cambria Math" panose="02040503050406030204" pitchFamily="18" charset="0"/>
                          </a:rPr>
                          <m:t>10</m:t>
                        </m:r>
                      </m:e>
                      <m:sup>
                        <m:r>
                          <a:rPr lang="es-ES" i="1">
                            <a:latin typeface="Cambria Math" panose="02040503050406030204" pitchFamily="18" charset="0"/>
                            <a:ea typeface="Cambria Math" panose="02040503050406030204" pitchFamily="18" charset="0"/>
                          </a:rPr>
                          <m:t>−3º</m:t>
                        </m:r>
                      </m:sup>
                    </m:sSup>
                    <m:r>
                      <a:rPr lang="es-ES" i="1">
                        <a:latin typeface="Cambria Math" panose="02040503050406030204" pitchFamily="18" charset="0"/>
                        <a:ea typeface="Cambria Math" panose="02040503050406030204" pitchFamily="18" charset="0"/>
                      </a:rPr>
                      <m:t>º</m:t>
                    </m:r>
                    <m:sSup>
                      <m:sSupPr>
                        <m:ctrlPr>
                          <a:rPr lang="es-ES" i="1">
                            <a:latin typeface="Cambria Math" panose="02040503050406030204" pitchFamily="18" charset="0"/>
                            <a:ea typeface="Cambria Math" panose="02040503050406030204" pitchFamily="18" charset="0"/>
                          </a:rPr>
                        </m:ctrlPr>
                      </m:sSupPr>
                      <m:e>
                        <m:r>
                          <a:rPr lang="es-ES" i="1">
                            <a:latin typeface="Cambria Math" panose="02040503050406030204" pitchFamily="18" charset="0"/>
                            <a:ea typeface="Cambria Math" panose="02040503050406030204" pitchFamily="18" charset="0"/>
                          </a:rPr>
                          <m:t>𝐶</m:t>
                        </m:r>
                      </m:e>
                      <m:sup>
                        <m:r>
                          <a:rPr lang="es-ES" i="1">
                            <a:latin typeface="Cambria Math" panose="02040503050406030204" pitchFamily="18" charset="0"/>
                            <a:ea typeface="Cambria Math" panose="02040503050406030204" pitchFamily="18" charset="0"/>
                          </a:rPr>
                          <m:t>−1</m:t>
                        </m:r>
                      </m:sup>
                    </m:sSup>
                  </m:oMath>
                </a14:m>
                <a:r>
                  <a:rPr lang="es-CL" dirty="0"/>
                  <a:t> </a:t>
                </a:r>
                <a:r>
                  <a:rPr lang="es-CL" dirty="0" smtClean="0"/>
                  <a:t>  para </a:t>
                </a:r>
                <a:r>
                  <a:rPr lang="es-CL" dirty="0"/>
                  <a:t>el carbón</a:t>
                </a:r>
                <a:r>
                  <a:rPr lang="es-CL" dirty="0" smtClean="0"/>
                  <a:t>.</a:t>
                </a:r>
              </a:p>
              <a:p>
                <a:pPr marL="0" indent="0">
                  <a:buNone/>
                </a:pPr>
                <a:r>
                  <a:rPr lang="es-CL" dirty="0" smtClean="0"/>
                  <a:t> </a:t>
                </a:r>
                <a:r>
                  <a:rPr lang="es-CL" dirty="0"/>
                  <a:t>(</a:t>
                </a:r>
                <a:r>
                  <a:rPr lang="es-CL" dirty="0" smtClean="0"/>
                  <a:t>R=0.41</a:t>
                </a:r>
                <a:r>
                  <a:rPr lang="es-CL" dirty="0" smtClean="0">
                    <a:latin typeface="Cambria Math" panose="02040503050406030204" pitchFamily="18" charset="0"/>
                    <a:ea typeface="Cambria Math" panose="02040503050406030204" pitchFamily="18" charset="0"/>
                  </a:rPr>
                  <a:t> </a:t>
                </a:r>
                <a:r>
                  <a:rPr lang="es-CL" dirty="0">
                    <a:latin typeface="Cambria Math" panose="02040503050406030204" pitchFamily="18" charset="0"/>
                    <a:ea typeface="Cambria Math" panose="02040503050406030204" pitchFamily="18" charset="0"/>
                  </a:rPr>
                  <a:t>𝝮</a:t>
                </a:r>
                <a:r>
                  <a:rPr lang="es-CL" dirty="0" smtClean="0"/>
                  <a:t>  </a:t>
                </a:r>
                <a:r>
                  <a:rPr lang="es-CL" dirty="0"/>
                  <a:t>, R’=26.6 </a:t>
                </a:r>
                <a:r>
                  <a:rPr lang="es-CL" dirty="0">
                    <a:latin typeface="Cambria Math" panose="02040503050406030204" pitchFamily="18" charset="0"/>
                    <a:ea typeface="Cambria Math" panose="02040503050406030204" pitchFamily="18" charset="0"/>
                  </a:rPr>
                  <a:t>𝝮</a:t>
                </a:r>
                <a:r>
                  <a:rPr lang="es-CL" dirty="0" smtClean="0"/>
                  <a:t> )</a:t>
                </a:r>
              </a:p>
              <a:p>
                <a:pPr marL="0" indent="0">
                  <a:buNone/>
                </a:pPr>
                <a:endParaRPr lang="es-ES" dirty="0"/>
              </a:p>
              <a:p>
                <a:pPr marL="0" indent="0">
                  <a:buNone/>
                </a:pPr>
                <a:r>
                  <a:rPr lang="es-CL" dirty="0"/>
                  <a:t>16.- En el modelo de Bohr, el electrón del átomo de hidrogeno se mueve en una orbita circular de radio </a:t>
                </a:r>
                <a:r>
                  <a:rPr lang="es-CL" dirty="0" smtClean="0"/>
                  <a:t>5.3x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−11</m:t>
                        </m:r>
                      </m:sup>
                    </m:sSup>
                  </m:oMath>
                </a14:m>
                <a:r>
                  <a:rPr lang="es-CL" dirty="0" smtClean="0"/>
                  <a:t> </a:t>
                </a:r>
                <a:r>
                  <a:rPr lang="es-CL" dirty="0"/>
                  <a:t>con una rapidez de </a:t>
                </a:r>
                <a:r>
                  <a:rPr lang="es-CL" dirty="0" smtClean="0"/>
                  <a:t>2.2x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6</m:t>
                        </m:r>
                      </m:sup>
                    </m:sSup>
                  </m:oMath>
                </a14:m>
                <a:r>
                  <a:rPr lang="es-CL" dirty="0" smtClean="0"/>
                  <a:t> </a:t>
                </a:r>
                <a:r>
                  <a:rPr lang="es-CL" dirty="0"/>
                  <a:t>m/s .Determínese su frecuencia f y la corriente I de la orbita. </a:t>
                </a:r>
                <a:endParaRPr lang="es-CL" dirty="0" smtClean="0"/>
              </a:p>
              <a:p>
                <a:pPr marL="0" indent="0">
                  <a:buNone/>
                </a:pPr>
                <a:r>
                  <a:rPr lang="es-CL" dirty="0" smtClean="0"/>
                  <a:t>(</a:t>
                </a:r>
                <a:r>
                  <a:rPr lang="es-CL" dirty="0"/>
                  <a:t>6.6x10 </a:t>
                </a:r>
                <a:r>
                  <a:rPr lang="es-CL" dirty="0" err="1"/>
                  <a:t>rev</a:t>
                </a:r>
                <a:r>
                  <a:rPr lang="es-CL" dirty="0"/>
                  <a:t> /s 15 , 1.06mA) </a:t>
                </a:r>
                <a:endParaRPr lang="es-CL" dirty="0" smtClean="0"/>
              </a:p>
              <a:p>
                <a:pPr marL="0" indent="0">
                  <a:buNone/>
                </a:pPr>
                <a:endParaRPr lang="es-CL" dirty="0"/>
              </a:p>
              <a:p>
                <a:pPr marL="0" indent="0">
                  <a:buNone/>
                </a:pPr>
                <a:r>
                  <a:rPr lang="es-CL" dirty="0" smtClean="0"/>
                  <a:t>17</a:t>
                </a:r>
                <a:r>
                  <a:rPr lang="es-CL" dirty="0"/>
                  <a:t>.- Un alambre cuya resistencia es de </a:t>
                </a:r>
                <a:r>
                  <a:rPr lang="es-CL" dirty="0" smtClean="0"/>
                  <a:t>5</a:t>
                </a:r>
                <a:r>
                  <a:rPr lang="es-CL" dirty="0">
                    <a:latin typeface="Cambria Math" panose="02040503050406030204" pitchFamily="18" charset="0"/>
                    <a:ea typeface="Cambria Math" panose="02040503050406030204" pitchFamily="18" charset="0"/>
                  </a:rPr>
                  <a:t> 𝝮</a:t>
                </a:r>
                <a:r>
                  <a:rPr lang="es-CL" dirty="0" smtClean="0"/>
                  <a:t>  </a:t>
                </a:r>
                <a:r>
                  <a:rPr lang="es-CL" dirty="0"/>
                  <a:t>, es estirado uniformemente de tal forma que su longitud se triplica. ¿Cual es su nueva resistencia? </a:t>
                </a:r>
                <a:endParaRPr lang="es-CL" dirty="0" smtClean="0"/>
              </a:p>
              <a:p>
                <a:pPr marL="0" indent="0">
                  <a:buNone/>
                </a:pPr>
                <a:r>
                  <a:rPr lang="es-CL" dirty="0" smtClean="0"/>
                  <a:t>(45</a:t>
                </a:r>
                <a:r>
                  <a:rPr lang="es-CL" dirty="0">
                    <a:latin typeface="Cambria Math" panose="02040503050406030204" pitchFamily="18" charset="0"/>
                    <a:ea typeface="Cambria Math" panose="02040503050406030204" pitchFamily="18" charset="0"/>
                  </a:rPr>
                  <a:t> 𝝮</a:t>
                </a:r>
                <a:r>
                  <a:rPr lang="es-CL" dirty="0" smtClean="0"/>
                  <a:t>  </a:t>
                </a:r>
                <a:r>
                  <a:rPr lang="es-CL" dirty="0"/>
                  <a:t>)</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281448" y="495836"/>
                <a:ext cx="10219386" cy="6201177"/>
              </a:xfrm>
              <a:blipFill rotWithShape="0">
                <a:blip r:embed="rId2"/>
                <a:stretch>
                  <a:fillRect l="-596" t="-884"/>
                </a:stretch>
              </a:blipFill>
            </p:spPr>
            <p:txBody>
              <a:bodyPr/>
              <a:lstStyle/>
              <a:p>
                <a:r>
                  <a:rPr lang="es-CL">
                    <a:noFill/>
                  </a:rPr>
                  <a:t> </a:t>
                </a:r>
              </a:p>
            </p:txBody>
          </p:sp>
        </mc:Fallback>
      </mc:AlternateContent>
    </p:spTree>
    <p:extLst>
      <p:ext uri="{BB962C8B-B14F-4D97-AF65-F5344CB8AC3E}">
        <p14:creationId xmlns:p14="http://schemas.microsoft.com/office/powerpoint/2010/main" val="1956524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410237" y="534473"/>
                <a:ext cx="9601200" cy="6111026"/>
              </a:xfrm>
            </p:spPr>
            <p:txBody>
              <a:bodyPr>
                <a:normAutofit/>
              </a:bodyPr>
              <a:lstStyle/>
              <a:p>
                <a:r>
                  <a:rPr lang="es-CL" dirty="0" smtClean="0"/>
                  <a:t>18.- Se desea hacer un alambre que tenga una resistencia de 8 </a:t>
                </a:r>
                <a:r>
                  <a:rPr lang="es-CL" dirty="0" smtClean="0">
                    <a:latin typeface="Cambria Math" panose="02040503050406030204" pitchFamily="18" charset="0"/>
                    <a:ea typeface="Cambria Math" panose="02040503050406030204" pitchFamily="18" charset="0"/>
                  </a:rPr>
                  <a:t>𝝮 </a:t>
                </a:r>
                <a:r>
                  <a:rPr lang="es-CL" dirty="0" smtClean="0"/>
                  <a:t>de 5</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𝑐𝑚</m:t>
                        </m:r>
                      </m:e>
                      <m:sup>
                        <m:r>
                          <a:rPr lang="es-ES" b="0" i="1" smtClean="0">
                            <a:latin typeface="Cambria Math" panose="02040503050406030204" pitchFamily="18" charset="0"/>
                          </a:rPr>
                          <m:t>3</m:t>
                        </m:r>
                      </m:sup>
                    </m:sSup>
                  </m:oMath>
                </a14:m>
                <a:r>
                  <a:rPr lang="es-CL" dirty="0" smtClean="0"/>
                  <a:t> </a:t>
                </a:r>
                <a:r>
                  <a:rPr lang="es-CL" dirty="0"/>
                  <a:t>de metal que tiene una resistividad de </a:t>
                </a:r>
                <a:r>
                  <a:rPr lang="es-CL" dirty="0" smtClean="0"/>
                  <a:t>9x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−8</m:t>
                        </m:r>
                      </m:sup>
                    </m:sSup>
                  </m:oMath>
                </a14:m>
                <a:r>
                  <a:rPr lang="es-CL" dirty="0">
                    <a:latin typeface="Cambria Math" panose="02040503050406030204" pitchFamily="18" charset="0"/>
                    <a:ea typeface="Cambria Math" panose="02040503050406030204" pitchFamily="18" charset="0"/>
                  </a:rPr>
                  <a:t> </a:t>
                </a:r>
                <a:r>
                  <a:rPr lang="es-CL" dirty="0" smtClean="0">
                    <a:latin typeface="Cambria Math" panose="02040503050406030204" pitchFamily="18" charset="0"/>
                    <a:ea typeface="Cambria Math" panose="02040503050406030204" pitchFamily="18" charset="0"/>
                  </a:rPr>
                  <a:t>𝝮m</a:t>
                </a:r>
                <a:r>
                  <a:rPr lang="es-CL" dirty="0" smtClean="0"/>
                  <a:t> </a:t>
                </a:r>
                <a:r>
                  <a:rPr lang="es-CL" dirty="0"/>
                  <a:t>.¿Cual debe ser su longitud y su sección transversal? </a:t>
                </a:r>
                <a:endParaRPr lang="es-CL" dirty="0" smtClean="0"/>
              </a:p>
              <a:p>
                <a:pPr marL="0" indent="0">
                  <a:buNone/>
                </a:pPr>
                <a:r>
                  <a:rPr lang="es-CL" dirty="0"/>
                  <a:t>	</a:t>
                </a:r>
                <a:r>
                  <a:rPr lang="es-CL" dirty="0" smtClean="0"/>
                  <a:t>(</a:t>
                </a:r>
                <a:r>
                  <a:rPr lang="es-CL" dirty="0"/>
                  <a:t>21.1 m , </a:t>
                </a:r>
                <a:r>
                  <a:rPr lang="es-CL" dirty="0" smtClean="0"/>
                  <a:t>2.37x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−7</m:t>
                        </m:r>
                      </m:sup>
                    </m:sSup>
                    <m:sSup>
                      <m:sSupPr>
                        <m:ctrlPr>
                          <a:rPr lang="es-CL" i="1" smtClean="0">
                            <a:latin typeface="Cambria Math" panose="02040503050406030204" pitchFamily="18" charset="0"/>
                          </a:rPr>
                        </m:ctrlPr>
                      </m:sSupPr>
                      <m:e>
                        <m:r>
                          <a:rPr lang="es-ES" b="0" i="1" smtClean="0">
                            <a:latin typeface="Cambria Math" panose="02040503050406030204" pitchFamily="18" charset="0"/>
                          </a:rPr>
                          <m:t>𝑚</m:t>
                        </m:r>
                      </m:e>
                      <m:sup>
                        <m:r>
                          <a:rPr lang="es-ES" b="0" i="1" smtClean="0">
                            <a:latin typeface="Cambria Math" panose="02040503050406030204" pitchFamily="18" charset="0"/>
                          </a:rPr>
                          <m:t>2</m:t>
                        </m:r>
                      </m:sup>
                    </m:sSup>
                  </m:oMath>
                </a14:m>
                <a:r>
                  <a:rPr lang="es-CL" dirty="0" smtClean="0"/>
                  <a:t> </a:t>
                </a:r>
                <a:r>
                  <a:rPr lang="es-CL" dirty="0"/>
                  <a:t>) </a:t>
                </a:r>
                <a:endParaRPr lang="es-CL" dirty="0" smtClean="0"/>
              </a:p>
              <a:p>
                <a:pPr marL="0" indent="0">
                  <a:buNone/>
                </a:pPr>
                <a:endParaRPr lang="es-CL" dirty="0"/>
              </a:p>
              <a:p>
                <a:pPr marL="0" indent="0">
                  <a:buNone/>
                </a:pPr>
                <a:r>
                  <a:rPr lang="es-CL" dirty="0" smtClean="0"/>
                  <a:t>19</a:t>
                </a:r>
                <a:r>
                  <a:rPr lang="es-CL" dirty="0"/>
                  <a:t>.- ¿Cuántos electrones por segundo pasan a través de la sección de un alambre que lleva una corriente de 0.7A? </a:t>
                </a:r>
                <a:endParaRPr lang="es-CL" dirty="0" smtClean="0"/>
              </a:p>
              <a:p>
                <a:pPr marL="0" indent="0">
                  <a:buNone/>
                </a:pPr>
                <a:r>
                  <a:rPr lang="es-CL" dirty="0"/>
                  <a:t>	</a:t>
                </a:r>
                <a:r>
                  <a:rPr lang="es-CL" dirty="0" smtClean="0"/>
                  <a:t>	(</a:t>
                </a:r>
                <a:r>
                  <a:rPr lang="es-CL" dirty="0"/>
                  <a:t>4.4x10 electrones/</a:t>
                </a:r>
                <a:r>
                  <a:rPr lang="es-CL" dirty="0" err="1"/>
                  <a:t>seg</a:t>
                </a:r>
                <a:r>
                  <a:rPr lang="es-CL" dirty="0"/>
                  <a:t> 18 ) </a:t>
                </a:r>
                <a:endParaRPr lang="es-CL" dirty="0" smtClean="0"/>
              </a:p>
              <a:p>
                <a:pPr marL="0" indent="0">
                  <a:buNone/>
                </a:pPr>
                <a:endParaRPr lang="es-CL" dirty="0"/>
              </a:p>
              <a:p>
                <a:pPr marL="0" indent="0">
                  <a:buNone/>
                </a:pPr>
                <a:r>
                  <a:rPr lang="es-CL" dirty="0" smtClean="0"/>
                  <a:t>20</a:t>
                </a:r>
                <a:r>
                  <a:rPr lang="es-CL" dirty="0"/>
                  <a:t>.- Un cañón de electrones de un aparato de TV emite un haz de electrones .La corriente del haz es de </a:t>
                </a:r>
                <a:r>
                  <a:rPr lang="es-CL" dirty="0" smtClean="0"/>
                  <a:t>1.0x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−5</m:t>
                        </m:r>
                      </m:sup>
                    </m:sSup>
                    <m:r>
                      <a:rPr lang="es-ES" b="0" i="1" smtClean="0">
                        <a:latin typeface="Cambria Math" panose="02040503050406030204" pitchFamily="18" charset="0"/>
                      </a:rPr>
                      <m:t>𝐴</m:t>
                    </m:r>
                  </m:oMath>
                </a14:m>
                <a:r>
                  <a:rPr lang="es-CL" dirty="0" smtClean="0"/>
                  <a:t> </a:t>
                </a:r>
                <a:r>
                  <a:rPr lang="es-CL" dirty="0"/>
                  <a:t>. ¿Cuantos electrones inciden sobre la pantalla de TV cada segundo? </a:t>
                </a:r>
                <a:endParaRPr lang="es-CL" dirty="0" smtClean="0"/>
              </a:p>
              <a:p>
                <a:pPr marL="0" indent="0">
                  <a:buNone/>
                </a:pPr>
                <a:r>
                  <a:rPr lang="es-CL" dirty="0"/>
                  <a:t>	</a:t>
                </a:r>
                <a:r>
                  <a:rPr lang="es-CL" dirty="0" smtClean="0"/>
                  <a:t>(6.3x</a:t>
                </a:r>
                <a14:m>
                  <m:oMath xmlns:m="http://schemas.openxmlformats.org/officeDocument/2006/math">
                    <m:sSup>
                      <m:sSupPr>
                        <m:ctrlPr>
                          <a:rPr lang="es-CL" i="1" smtClean="0">
                            <a:latin typeface="Cambria Math" panose="02040503050406030204" pitchFamily="18" charset="0"/>
                          </a:rPr>
                        </m:ctrlPr>
                      </m:sSupPr>
                      <m:e>
                        <m:r>
                          <a:rPr lang="es-ES" b="0" i="1" smtClean="0">
                            <a:latin typeface="Cambria Math" panose="02040503050406030204" pitchFamily="18" charset="0"/>
                          </a:rPr>
                          <m:t>10</m:t>
                        </m:r>
                      </m:e>
                      <m:sup>
                        <m:r>
                          <a:rPr lang="es-ES" b="0" i="1" smtClean="0">
                            <a:latin typeface="Cambria Math" panose="02040503050406030204" pitchFamily="18" charset="0"/>
                          </a:rPr>
                          <m:t>13</m:t>
                        </m:r>
                      </m:sup>
                    </m:sSup>
                  </m:oMath>
                </a14:m>
                <a:r>
                  <a:rPr lang="es-CL" dirty="0" smtClean="0"/>
                  <a:t> </a:t>
                </a:r>
                <a:r>
                  <a:rPr lang="es-CL" dirty="0"/>
                  <a:t>electrones/</a:t>
                </a:r>
                <a:r>
                  <a:rPr lang="es-CL" dirty="0" err="1"/>
                  <a:t>seg</a:t>
                </a:r>
                <a:r>
                  <a:rPr lang="es-CL" dirty="0"/>
                  <a:t> )</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410237" y="534473"/>
                <a:ext cx="9601200" cy="6111026"/>
              </a:xfrm>
              <a:blipFill rotWithShape="0">
                <a:blip r:embed="rId2"/>
                <a:stretch>
                  <a:fillRect l="-635" t="-998" r="-1333"/>
                </a:stretch>
              </a:blipFill>
            </p:spPr>
            <p:txBody>
              <a:bodyPr/>
              <a:lstStyle/>
              <a:p>
                <a:r>
                  <a:rPr lang="es-CL">
                    <a:noFill/>
                  </a:rPr>
                  <a:t> </a:t>
                </a:r>
              </a:p>
            </p:txBody>
          </p:sp>
        </mc:Fallback>
      </mc:AlternateContent>
    </p:spTree>
    <p:extLst>
      <p:ext uri="{BB962C8B-B14F-4D97-AF65-F5344CB8AC3E}">
        <p14:creationId xmlns:p14="http://schemas.microsoft.com/office/powerpoint/2010/main" val="1191285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39780" y="624625"/>
            <a:ext cx="10476964" cy="5904963"/>
          </a:xfrm>
        </p:spPr>
        <p:txBody>
          <a:bodyPr>
            <a:normAutofit/>
          </a:bodyPr>
          <a:lstStyle/>
          <a:p>
            <a:r>
              <a:rPr lang="es-CL" dirty="0"/>
              <a:t>21.- ¿Cuál es la corriente que circula por un tostador de </a:t>
            </a:r>
            <a:r>
              <a:rPr lang="es-CL" dirty="0" smtClean="0"/>
              <a:t>8</a:t>
            </a:r>
            <a:r>
              <a:rPr lang="es-CL" dirty="0" smtClean="0">
                <a:latin typeface="Cambria Math" panose="02040503050406030204" pitchFamily="18" charset="0"/>
                <a:ea typeface="Cambria Math" panose="02040503050406030204" pitchFamily="18" charset="0"/>
              </a:rPr>
              <a:t> 𝝮</a:t>
            </a:r>
            <a:r>
              <a:rPr lang="es-CL" dirty="0" smtClean="0"/>
              <a:t>  </a:t>
            </a:r>
            <a:r>
              <a:rPr lang="es-CL" dirty="0"/>
              <a:t>cuando esta operando a 120V? </a:t>
            </a:r>
            <a:endParaRPr lang="es-CL" dirty="0" smtClean="0"/>
          </a:p>
          <a:p>
            <a:endParaRPr lang="es-CL" dirty="0"/>
          </a:p>
          <a:p>
            <a:pPr marL="0" indent="0">
              <a:buNone/>
            </a:pPr>
            <a:r>
              <a:rPr lang="es-CL" dirty="0" smtClean="0"/>
              <a:t>	(</a:t>
            </a:r>
            <a:r>
              <a:rPr lang="es-CL" dirty="0"/>
              <a:t>15A) </a:t>
            </a:r>
            <a:endParaRPr lang="es-CL" dirty="0" smtClean="0"/>
          </a:p>
          <a:p>
            <a:pPr marL="0" indent="0">
              <a:buNone/>
            </a:pPr>
            <a:endParaRPr lang="es-CL" dirty="0"/>
          </a:p>
          <a:p>
            <a:pPr marL="0" indent="0">
              <a:buNone/>
            </a:pPr>
            <a:endParaRPr lang="es-CL" dirty="0" smtClean="0"/>
          </a:p>
          <a:p>
            <a:pPr marL="0" indent="0">
              <a:buNone/>
            </a:pPr>
            <a:r>
              <a:rPr lang="es-CL" dirty="0" smtClean="0"/>
              <a:t>22- </a:t>
            </a:r>
            <a:r>
              <a:rPr lang="es-CL" dirty="0"/>
              <a:t>Determínese la diferencia de potencial entre los extremos de un alambre de resistencia de </a:t>
            </a:r>
            <a:r>
              <a:rPr lang="es-CL" dirty="0" smtClean="0"/>
              <a:t>5</a:t>
            </a:r>
            <a:r>
              <a:rPr lang="es-CL" dirty="0" smtClean="0">
                <a:latin typeface="Cambria Math" panose="02040503050406030204" pitchFamily="18" charset="0"/>
                <a:ea typeface="Cambria Math" panose="02040503050406030204" pitchFamily="18" charset="0"/>
              </a:rPr>
              <a:t> 𝝮</a:t>
            </a:r>
            <a:r>
              <a:rPr lang="es-CL" dirty="0" smtClean="0"/>
              <a:t> </a:t>
            </a:r>
            <a:r>
              <a:rPr lang="es-CL" dirty="0"/>
              <a:t>si pasan 720 C por minuto a través de el. </a:t>
            </a:r>
            <a:endParaRPr lang="es-CL" dirty="0" smtClean="0"/>
          </a:p>
          <a:p>
            <a:pPr marL="0" indent="0">
              <a:buNone/>
            </a:pPr>
            <a:r>
              <a:rPr lang="es-CL" dirty="0"/>
              <a:t>	</a:t>
            </a:r>
            <a:r>
              <a:rPr lang="es-CL" dirty="0" smtClean="0"/>
              <a:t>	(</a:t>
            </a:r>
            <a:r>
              <a:rPr lang="es-CL" dirty="0"/>
              <a:t>60V)</a:t>
            </a:r>
          </a:p>
        </p:txBody>
      </p:sp>
    </p:spTree>
    <p:extLst>
      <p:ext uri="{BB962C8B-B14F-4D97-AF65-F5344CB8AC3E}">
        <p14:creationId xmlns:p14="http://schemas.microsoft.com/office/powerpoint/2010/main" val="389601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299434"/>
            <a:ext cx="9601200" cy="1485900"/>
          </a:xfrm>
        </p:spPr>
        <p:txBody>
          <a:bodyPr/>
          <a:lstStyle/>
          <a:p>
            <a:r>
              <a:rPr lang="es-ES" dirty="0" smtClean="0"/>
              <a:t>Batería.</a:t>
            </a:r>
            <a:endParaRPr lang="es-CL" dirty="0"/>
          </a:p>
        </p:txBody>
      </p:sp>
      <p:sp>
        <p:nvSpPr>
          <p:cNvPr id="3" name="Marcador de contenido 2"/>
          <p:cNvSpPr>
            <a:spLocks noGrp="1"/>
          </p:cNvSpPr>
          <p:nvPr>
            <p:ph idx="1"/>
          </p:nvPr>
        </p:nvSpPr>
        <p:spPr>
          <a:xfrm>
            <a:off x="1229933" y="1268569"/>
            <a:ext cx="9601200" cy="3581400"/>
          </a:xfrm>
        </p:spPr>
        <p:txBody>
          <a:bodyPr/>
          <a:lstStyle/>
          <a:p>
            <a:endParaRPr lang="es-CL" dirty="0"/>
          </a:p>
          <a:p>
            <a:r>
              <a:rPr lang="es-CL" dirty="0"/>
              <a:t> UNA BATERIA es una fuente de energía eléctrica .Si no hay perdidas de energía interna, la diferencia de potencial entre las terminales se llama fuerza electromotriz (fem) de la batería .A menos que se establezca lo contrario, se considerara que la diferencia de potencial entre las terminales (d.p.t) de una batería es igual a su </a:t>
            </a:r>
            <a:r>
              <a:rPr lang="es-CL" dirty="0" err="1"/>
              <a:t>fem.La</a:t>
            </a:r>
            <a:r>
              <a:rPr lang="es-CL" dirty="0"/>
              <a:t> unidad para la fem es la misma que para la diferencia de potencial, el Volt.</a:t>
            </a:r>
          </a:p>
        </p:txBody>
      </p:sp>
      <p:pic>
        <p:nvPicPr>
          <p:cNvPr id="4" name="Imagen 3"/>
          <p:cNvPicPr>
            <a:picLocks noChangeAspect="1"/>
          </p:cNvPicPr>
          <p:nvPr/>
        </p:nvPicPr>
        <p:blipFill>
          <a:blip r:embed="rId2"/>
          <a:stretch>
            <a:fillRect/>
          </a:stretch>
        </p:blipFill>
        <p:spPr>
          <a:xfrm>
            <a:off x="4778063" y="3979573"/>
            <a:ext cx="4514972" cy="2099460"/>
          </a:xfrm>
          <a:prstGeom prst="rect">
            <a:avLst/>
          </a:prstGeom>
        </p:spPr>
      </p:pic>
    </p:spTree>
    <p:extLst>
      <p:ext uri="{BB962C8B-B14F-4D97-AF65-F5344CB8AC3E}">
        <p14:creationId xmlns:p14="http://schemas.microsoft.com/office/powerpoint/2010/main" val="74751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Resistencia eléctrica de un alambre.</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371600" y="1706450"/>
                <a:ext cx="9601200" cy="4720107"/>
              </a:xfrm>
            </p:spPr>
            <p:txBody>
              <a:bodyPr/>
              <a:lstStyle/>
              <a:p>
                <a:r>
                  <a:rPr lang="es-CL" dirty="0" smtClean="0"/>
                  <a:t>LA RESISTENCIA DE UN ALAMBRE o de otro objeto es la medida de la diferencia de potencial que debe aplicarse a través del objeto para lograr que se establezca a través de el una unidad de corriente. </a:t>
                </a:r>
              </a:p>
              <a:p>
                <a14:m>
                  <m:oMath xmlns:m="http://schemas.openxmlformats.org/officeDocument/2006/math">
                    <m:sSub>
                      <m:sSubPr>
                        <m:ctrlPr>
                          <a:rPr lang="es-CL" i="1" smtClean="0">
                            <a:latin typeface="Cambria Math" panose="02040503050406030204" pitchFamily="18" charset="0"/>
                          </a:rPr>
                        </m:ctrlPr>
                      </m:sSubPr>
                      <m:e>
                        <m:r>
                          <a:rPr lang="es-ES" b="0" i="1" smtClean="0">
                            <a:latin typeface="Cambria Math" panose="02040503050406030204" pitchFamily="18" charset="0"/>
                          </a:rPr>
                          <m:t>𝑅</m:t>
                        </m:r>
                      </m:e>
                      <m:sub>
                        <m:r>
                          <a:rPr lang="es-ES" b="0" i="1" smtClean="0">
                            <a:latin typeface="Cambria Math" panose="02040503050406030204" pitchFamily="18" charset="0"/>
                          </a:rPr>
                          <m:t>(</m:t>
                        </m:r>
                        <m:r>
                          <a:rPr lang="es-ES" b="0" i="1" smtClean="0">
                            <a:latin typeface="Cambria Math" panose="02040503050406030204" pitchFamily="18" charset="0"/>
                          </a:rPr>
                          <m:t>𝑒𝑙</m:t>
                        </m:r>
                        <m:r>
                          <a:rPr lang="es-ES" b="0" i="1" smtClean="0">
                            <a:latin typeface="Cambria Math" panose="02040503050406030204" pitchFamily="18" charset="0"/>
                          </a:rPr>
                          <m:t>é</m:t>
                        </m:r>
                        <m:r>
                          <a:rPr lang="es-ES" b="0" i="1" smtClean="0">
                            <a:latin typeface="Cambria Math" panose="02040503050406030204" pitchFamily="18" charset="0"/>
                          </a:rPr>
                          <m:t>𝑐𝑡𝑟𝑖𝑐𝑎</m:t>
                        </m:r>
                        <m:r>
                          <a:rPr lang="es-ES" b="0" i="1" smtClean="0">
                            <a:latin typeface="Cambria Math" panose="02040503050406030204" pitchFamily="18" charset="0"/>
                          </a:rPr>
                          <m:t>)</m:t>
                        </m:r>
                      </m:sub>
                    </m:sSub>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𝑉</m:t>
                        </m:r>
                        <m:r>
                          <a:rPr lang="es-ES" b="0" i="1" smtClean="0">
                            <a:latin typeface="Cambria Math" panose="02040503050406030204" pitchFamily="18" charset="0"/>
                          </a:rPr>
                          <m:t>(</m:t>
                        </m:r>
                        <m:r>
                          <a:rPr lang="es-ES" b="0" i="1" smtClean="0">
                            <a:latin typeface="Cambria Math" panose="02040503050406030204" pitchFamily="18" charset="0"/>
                          </a:rPr>
                          <m:t>𝑑𝑖𝑓𝑒𝑟𝑒𝑛𝑐𝑖𝑎</m:t>
                        </m:r>
                        <m:r>
                          <a:rPr lang="es-ES" b="0" i="1" smtClean="0">
                            <a:latin typeface="Cambria Math" panose="02040503050406030204" pitchFamily="18" charset="0"/>
                          </a:rPr>
                          <m:t> </m:t>
                        </m:r>
                        <m:r>
                          <a:rPr lang="es-ES" b="0" i="1" smtClean="0">
                            <a:latin typeface="Cambria Math" panose="02040503050406030204" pitchFamily="18" charset="0"/>
                          </a:rPr>
                          <m:t>𝑑𝑒</m:t>
                        </m:r>
                        <m:r>
                          <a:rPr lang="es-ES" b="0" i="1" smtClean="0">
                            <a:latin typeface="Cambria Math" panose="02040503050406030204" pitchFamily="18" charset="0"/>
                          </a:rPr>
                          <m:t> </m:t>
                        </m:r>
                        <m:r>
                          <a:rPr lang="es-ES" b="0" i="1" smtClean="0">
                            <a:latin typeface="Cambria Math" panose="02040503050406030204" pitchFamily="18" charset="0"/>
                          </a:rPr>
                          <m:t>𝑝𝑜𝑡𝑒𝑛𝑐𝑖𝑎𝑙</m:t>
                        </m:r>
                        <m:r>
                          <a:rPr lang="es-ES" b="0" i="1" smtClean="0">
                            <a:latin typeface="Cambria Math" panose="02040503050406030204" pitchFamily="18" charset="0"/>
                          </a:rPr>
                          <m:t>)</m:t>
                        </m:r>
                      </m:num>
                      <m:den>
                        <m:r>
                          <a:rPr lang="es-ES" b="0" i="1" smtClean="0">
                            <a:latin typeface="Cambria Math" panose="02040503050406030204" pitchFamily="18" charset="0"/>
                          </a:rPr>
                          <m:t>𝐼</m:t>
                        </m:r>
                        <m:r>
                          <a:rPr lang="es-ES" b="0" i="1" smtClean="0">
                            <a:latin typeface="Cambria Math" panose="02040503050406030204" pitchFamily="18" charset="0"/>
                          </a:rPr>
                          <m:t>(</m:t>
                        </m:r>
                        <m:r>
                          <a:rPr lang="es-ES" b="0" i="1" smtClean="0">
                            <a:latin typeface="Cambria Math" panose="02040503050406030204" pitchFamily="18" charset="0"/>
                          </a:rPr>
                          <m:t>𝑖𝑛𝑡𝑒𝑛𝑠𝑖𝑑𝑎𝑑</m:t>
                        </m:r>
                        <m:r>
                          <a:rPr lang="es-ES" b="0" i="1" smtClean="0">
                            <a:latin typeface="Cambria Math" panose="02040503050406030204" pitchFamily="18" charset="0"/>
                          </a:rPr>
                          <m:t> </m:t>
                        </m:r>
                        <m:r>
                          <a:rPr lang="es-ES" b="0" i="1" smtClean="0">
                            <a:latin typeface="Cambria Math" panose="02040503050406030204" pitchFamily="18" charset="0"/>
                          </a:rPr>
                          <m:t>𝑑𝑒</m:t>
                        </m:r>
                        <m:r>
                          <a:rPr lang="es-ES" b="0" i="1" smtClean="0">
                            <a:latin typeface="Cambria Math" panose="02040503050406030204" pitchFamily="18" charset="0"/>
                          </a:rPr>
                          <m:t> </m:t>
                        </m:r>
                        <m:r>
                          <a:rPr lang="es-ES" b="0" i="1" smtClean="0">
                            <a:latin typeface="Cambria Math" panose="02040503050406030204" pitchFamily="18" charset="0"/>
                          </a:rPr>
                          <m:t>𝑐𝑜𝑟𝑟𝑖𝑒𝑛𝑡𝑒</m:t>
                        </m:r>
                        <m:r>
                          <a:rPr lang="es-ES" b="0" i="1" smtClean="0">
                            <a:latin typeface="Cambria Math" panose="02040503050406030204" pitchFamily="18" charset="0"/>
                          </a:rPr>
                          <m:t>)</m:t>
                        </m:r>
                      </m:den>
                    </m:f>
                  </m:oMath>
                </a14:m>
                <a:endParaRPr lang="es-CL" dirty="0" smtClean="0"/>
              </a:p>
              <a:p>
                <a:endParaRPr lang="es-ES" dirty="0"/>
              </a:p>
              <a:p>
                <a:r>
                  <a:rPr lang="es-ES" dirty="0" smtClean="0"/>
                  <a:t>Su unidad es el </a:t>
                </a:r>
                <a:r>
                  <a:rPr lang="es-CL" dirty="0" smtClean="0">
                    <a:latin typeface="Cambria Math" panose="02040503050406030204" pitchFamily="18" charset="0"/>
                    <a:ea typeface="Cambria Math" panose="02040503050406030204" pitchFamily="18" charset="0"/>
                  </a:rPr>
                  <a:t>𝝮</a:t>
                </a:r>
                <a:endParaRPr lang="es-CL" dirty="0" smtClean="0"/>
              </a:p>
              <a:p>
                <a14:m>
                  <m:oMath xmlns:m="http://schemas.openxmlformats.org/officeDocument/2006/math">
                    <m:r>
                      <a:rPr lang="es-ES" b="0" i="1" smtClean="0">
                        <a:latin typeface="Cambria Math" panose="02040503050406030204" pitchFamily="18" charset="0"/>
                      </a:rPr>
                      <m:t>1</m:t>
                    </m:r>
                  </m:oMath>
                </a14:m>
                <a:r>
                  <a:rPr lang="es-CL" dirty="0">
                    <a:latin typeface="Cambria Math" panose="02040503050406030204" pitchFamily="18" charset="0"/>
                    <a:ea typeface="Cambria Math" panose="02040503050406030204" pitchFamily="18" charset="0"/>
                  </a:rPr>
                  <a:t> </a:t>
                </a:r>
                <a:r>
                  <a:rPr lang="es-CL" dirty="0" smtClean="0">
                    <a:latin typeface="Cambria Math" panose="02040503050406030204" pitchFamily="18" charset="0"/>
                    <a:ea typeface="Cambria Math" panose="02040503050406030204" pitchFamily="18" charset="0"/>
                  </a:rPr>
                  <a:t>𝝮</a:t>
                </a:r>
                <a:r>
                  <a:rPr lang="es-CL" dirty="0" smtClean="0"/>
                  <a:t>=</a:t>
                </a:r>
                <a14:m>
                  <m:oMath xmlns:m="http://schemas.openxmlformats.org/officeDocument/2006/math">
                    <m:f>
                      <m:fPr>
                        <m:ctrlPr>
                          <a:rPr lang="es-CL" i="1" smtClean="0">
                            <a:latin typeface="Cambria Math" panose="02040503050406030204" pitchFamily="18" charset="0"/>
                          </a:rPr>
                        </m:ctrlPr>
                      </m:fPr>
                      <m:num>
                        <m:r>
                          <a:rPr lang="es-ES" b="0" i="1" smtClean="0">
                            <a:latin typeface="Cambria Math" panose="02040503050406030204" pitchFamily="18" charset="0"/>
                          </a:rPr>
                          <m:t>1</m:t>
                        </m:r>
                        <m:r>
                          <a:rPr lang="es-ES" b="0" i="1" smtClean="0">
                            <a:latin typeface="Cambria Math" panose="02040503050406030204" pitchFamily="18" charset="0"/>
                          </a:rPr>
                          <m:t>𝑉𝑜𝑙𝑡</m:t>
                        </m:r>
                      </m:num>
                      <m:den>
                        <m:r>
                          <a:rPr lang="es-ES" b="0" i="1" smtClean="0">
                            <a:latin typeface="Cambria Math" panose="02040503050406030204" pitchFamily="18" charset="0"/>
                          </a:rPr>
                          <m:t>1 </m:t>
                        </m:r>
                        <m:r>
                          <a:rPr lang="es-ES" b="0" i="1" smtClean="0">
                            <a:latin typeface="Cambria Math" panose="02040503050406030204" pitchFamily="18" charset="0"/>
                          </a:rPr>
                          <m:t>𝐴𝑚𝑝𝑒𝑟</m:t>
                        </m:r>
                      </m:den>
                    </m:f>
                  </m:oMath>
                </a14:m>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371600" y="1706450"/>
                <a:ext cx="9601200" cy="4720107"/>
              </a:xfrm>
              <a:blipFill rotWithShape="0">
                <a:blip r:embed="rId2"/>
                <a:stretch>
                  <a:fillRect l="-571" t="-1163"/>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3837797" y="4494728"/>
            <a:ext cx="7302428" cy="1489026"/>
          </a:xfrm>
          <a:prstGeom prst="rect">
            <a:avLst/>
          </a:prstGeom>
        </p:spPr>
      </p:pic>
    </p:spTree>
    <p:extLst>
      <p:ext uri="{BB962C8B-B14F-4D97-AF65-F5344CB8AC3E}">
        <p14:creationId xmlns:p14="http://schemas.microsoft.com/office/powerpoint/2010/main" val="102203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8649" y="386365"/>
            <a:ext cx="8718996" cy="6181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4749" y="119329"/>
            <a:ext cx="4996198" cy="447842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Resultado de imagen para resistencia electr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0308" y="129256"/>
            <a:ext cx="6591300" cy="3832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93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5465" y="360608"/>
            <a:ext cx="9131121" cy="6284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09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esultado de imagen para resistencia elect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4096" y="396025"/>
            <a:ext cx="4652671" cy="3222937"/>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Resultado de imagen para resistencia electr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8797" y="613356"/>
            <a:ext cx="4762500"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31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2811" y="104641"/>
            <a:ext cx="9601200" cy="1485900"/>
          </a:xfrm>
        </p:spPr>
        <p:txBody>
          <a:bodyPr/>
          <a:lstStyle/>
          <a:p>
            <a:r>
              <a:rPr lang="es-ES" dirty="0" smtClean="0"/>
              <a:t>Ley de Ohm</a:t>
            </a:r>
            <a:endParaRPr lang="es-CL" dirty="0"/>
          </a:p>
        </p:txBody>
      </p:sp>
      <p:sp>
        <p:nvSpPr>
          <p:cNvPr id="3" name="Marcador de contenido 2"/>
          <p:cNvSpPr>
            <a:spLocks noGrp="1"/>
          </p:cNvSpPr>
          <p:nvPr>
            <p:ph idx="1"/>
          </p:nvPr>
        </p:nvSpPr>
        <p:spPr>
          <a:xfrm>
            <a:off x="1126901" y="923087"/>
            <a:ext cx="9601200" cy="4204952"/>
          </a:xfrm>
        </p:spPr>
        <p:txBody>
          <a:bodyPr/>
          <a:lstStyle/>
          <a:p>
            <a:r>
              <a:rPr lang="es-CL" dirty="0"/>
              <a:t>LA LEY DE OHM tenia originalmente dos partes .La primera parte era únicamente la ecuación de la definición de resistencia, V=</a:t>
            </a:r>
            <a:r>
              <a:rPr lang="es-CL" dirty="0" err="1"/>
              <a:t>IxR</a:t>
            </a:r>
            <a:r>
              <a:rPr lang="es-CL" dirty="0"/>
              <a:t> </a:t>
            </a:r>
            <a:r>
              <a:rPr lang="es-CL" dirty="0" smtClean="0"/>
              <a:t>.</a:t>
            </a:r>
          </a:p>
          <a:p>
            <a:r>
              <a:rPr lang="es-CL" dirty="0" smtClean="0"/>
              <a:t>Con </a:t>
            </a:r>
            <a:r>
              <a:rPr lang="es-CL" dirty="0"/>
              <a:t>frecuencia se cita esta ecuación como la ley de Ohm .Sin embargo Ohm estableció también que la resistencia R es una constante independiente de V y de I .Esta ultima parte de esta ley es solo parcialmente cierta. </a:t>
            </a:r>
          </a:p>
          <a:p>
            <a:r>
              <a:rPr lang="es-CL" dirty="0"/>
              <a:t>La relación V=</a:t>
            </a:r>
            <a:r>
              <a:rPr lang="es-CL" dirty="0" err="1"/>
              <a:t>IxR</a:t>
            </a:r>
            <a:r>
              <a:rPr lang="es-CL" dirty="0"/>
              <a:t> puede aplicarse a cualquier resistor donde V es la diferencia de potencial (</a:t>
            </a:r>
            <a:r>
              <a:rPr lang="es-CL" dirty="0" err="1"/>
              <a:t>d.p</a:t>
            </a:r>
            <a:r>
              <a:rPr lang="es-CL" dirty="0"/>
              <a:t>) entre los dos extremos del resistor, I es la corriente que circula a través del resistor y R es la resistencia en estas condiciones.</a:t>
            </a:r>
          </a:p>
        </p:txBody>
      </p:sp>
      <p:pic>
        <p:nvPicPr>
          <p:cNvPr id="4" name="Imagen 3"/>
          <p:cNvPicPr>
            <a:picLocks noChangeAspect="1"/>
          </p:cNvPicPr>
          <p:nvPr/>
        </p:nvPicPr>
        <p:blipFill>
          <a:blip r:embed="rId2"/>
          <a:stretch>
            <a:fillRect/>
          </a:stretch>
        </p:blipFill>
        <p:spPr>
          <a:xfrm>
            <a:off x="5228823" y="4417454"/>
            <a:ext cx="5050255" cy="2108677"/>
          </a:xfrm>
          <a:prstGeom prst="rect">
            <a:avLst/>
          </a:prstGeom>
        </p:spPr>
      </p:pic>
      <p:pic>
        <p:nvPicPr>
          <p:cNvPr id="1026" name="Picture 2" descr="Resultado de imagen para ley de oh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6276" y="3971187"/>
            <a:ext cx="3038475" cy="2695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378083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Recorte</Template>
  <TotalTime>75</TotalTime>
  <Words>1134</Words>
  <Application>Microsoft Office PowerPoint</Application>
  <PresentationFormat>Panorámica</PresentationFormat>
  <Paragraphs>127</Paragraphs>
  <Slides>29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Cambria Math</vt:lpstr>
      <vt:lpstr>Franklin Gothic Book</vt:lpstr>
      <vt:lpstr>Crop</vt:lpstr>
      <vt:lpstr>Ley de Ohm</vt:lpstr>
      <vt:lpstr>Corriente eléctrica.</vt:lpstr>
      <vt:lpstr>Batería.</vt:lpstr>
      <vt:lpstr>Resistencia eléctrica de un alambre.</vt:lpstr>
      <vt:lpstr>Presentación de PowerPoint</vt:lpstr>
      <vt:lpstr>Presentación de PowerPoint</vt:lpstr>
      <vt:lpstr>Presentación de PowerPoint</vt:lpstr>
      <vt:lpstr>Presentación de PowerPoint</vt:lpstr>
      <vt:lpstr>Ley de Ohm</vt:lpstr>
      <vt:lpstr>Presentación de PowerPoint</vt:lpstr>
      <vt:lpstr>Ejemplo:</vt:lpstr>
      <vt:lpstr>Medición de la resistencia eléctrica.</vt:lpstr>
      <vt:lpstr>Diferencia de potencial entre las terminales de la batería.</vt:lpstr>
      <vt:lpstr>Resistividad</vt:lpstr>
      <vt:lpstr>Presentación de PowerPoint</vt:lpstr>
      <vt:lpstr>La resistencia varia con la temperatura.</vt:lpstr>
      <vt:lpstr>Variación de la resistividad con la temperatura.</vt:lpstr>
      <vt:lpstr>Cambio de potencial</vt:lpstr>
      <vt:lpstr>Problemas de aplicación.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Montoya</dc:creator>
  <cp:lastModifiedBy>elita</cp:lastModifiedBy>
  <cp:revision>10</cp:revision>
  <dcterms:created xsi:type="dcterms:W3CDTF">2018-06-07T20:41:11Z</dcterms:created>
  <dcterms:modified xsi:type="dcterms:W3CDTF">2018-07-20T18:59:01Z</dcterms:modified>
</cp:coreProperties>
</file>